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6" r:id="rId1"/>
  </p:sldMasterIdLst>
  <p:notesMasterIdLst>
    <p:notesMasterId r:id="rId21"/>
  </p:notesMasterIdLst>
  <p:sldIdLst>
    <p:sldId id="256" r:id="rId2"/>
    <p:sldId id="282" r:id="rId3"/>
    <p:sldId id="283" r:id="rId4"/>
    <p:sldId id="284" r:id="rId5"/>
    <p:sldId id="285" r:id="rId6"/>
    <p:sldId id="274" r:id="rId7"/>
    <p:sldId id="290" r:id="rId8"/>
    <p:sldId id="298" r:id="rId9"/>
    <p:sldId id="286" r:id="rId10"/>
    <p:sldId id="262" r:id="rId11"/>
    <p:sldId id="299" r:id="rId12"/>
    <p:sldId id="300" r:id="rId13"/>
    <p:sldId id="293" r:id="rId14"/>
    <p:sldId id="294" r:id="rId15"/>
    <p:sldId id="301" r:id="rId16"/>
    <p:sldId id="302" r:id="rId17"/>
    <p:sldId id="304" r:id="rId18"/>
    <p:sldId id="269"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48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0807" autoAdjust="0"/>
  </p:normalViewPr>
  <p:slideViewPr>
    <p:cSldViewPr snapToGrid="0">
      <p:cViewPr varScale="1">
        <p:scale>
          <a:sx n="79" d="100"/>
          <a:sy n="79" d="100"/>
        </p:scale>
        <p:origin x="182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C9733E-5358-45FA-A27B-A4811ECD96E3}" type="datetimeFigureOut">
              <a:rPr lang="en-IE" smtClean="0"/>
              <a:t>21/06/2016</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BBC6C-5C14-4935-965E-478DB425CDC9}" type="slidenum">
              <a:rPr lang="en-IE" smtClean="0"/>
              <a:t>‹Nº›</a:t>
            </a:fld>
            <a:endParaRPr lang="en-IE"/>
          </a:p>
        </p:txBody>
      </p:sp>
    </p:spTree>
    <p:extLst>
      <p:ext uri="{BB962C8B-B14F-4D97-AF65-F5344CB8AC3E}">
        <p14:creationId xmlns:p14="http://schemas.microsoft.com/office/powerpoint/2010/main" val="4196633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a:t>Assessment of District Building Energy Management in Smart City via KPIs-based Linked Data</a:t>
            </a:r>
          </a:p>
          <a:p>
            <a:endParaRPr lang="en-IE" dirty="0"/>
          </a:p>
        </p:txBody>
      </p:sp>
      <p:sp>
        <p:nvSpPr>
          <p:cNvPr id="4" name="Slide Number Placeholder 3"/>
          <p:cNvSpPr>
            <a:spLocks noGrp="1"/>
          </p:cNvSpPr>
          <p:nvPr>
            <p:ph type="sldNum" sz="quarter" idx="10"/>
          </p:nvPr>
        </p:nvSpPr>
        <p:spPr/>
        <p:txBody>
          <a:bodyPr/>
          <a:lstStyle/>
          <a:p>
            <a:fld id="{BB9BBC6C-5C14-4935-965E-478DB425CDC9}" type="slidenum">
              <a:rPr lang="en-IE" smtClean="0"/>
              <a:t>1</a:t>
            </a:fld>
            <a:endParaRPr lang="en-IE"/>
          </a:p>
        </p:txBody>
      </p:sp>
    </p:spTree>
    <p:extLst>
      <p:ext uri="{BB962C8B-B14F-4D97-AF65-F5344CB8AC3E}">
        <p14:creationId xmlns:p14="http://schemas.microsoft.com/office/powerpoint/2010/main" val="453945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B9BBC6C-5C14-4935-965E-478DB425CDC9}" type="slidenum">
              <a:rPr lang="en-IE" smtClean="0"/>
              <a:t>2</a:t>
            </a:fld>
            <a:endParaRPr lang="en-IE"/>
          </a:p>
        </p:txBody>
      </p:sp>
    </p:spTree>
    <p:extLst>
      <p:ext uri="{BB962C8B-B14F-4D97-AF65-F5344CB8AC3E}">
        <p14:creationId xmlns:p14="http://schemas.microsoft.com/office/powerpoint/2010/main" val="1089270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B9BBC6C-5C14-4935-965E-478DB425CDC9}" type="slidenum">
              <a:rPr lang="en-IE" smtClean="0"/>
              <a:t>4</a:t>
            </a:fld>
            <a:endParaRPr lang="en-IE"/>
          </a:p>
        </p:txBody>
      </p:sp>
    </p:spTree>
    <p:extLst>
      <p:ext uri="{BB962C8B-B14F-4D97-AF65-F5344CB8AC3E}">
        <p14:creationId xmlns:p14="http://schemas.microsoft.com/office/powerpoint/2010/main" val="3260378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a:t>
            </a:r>
            <a:r>
              <a:rPr lang="en-US" sz="1200" dirty="0">
                <a:latin typeface="Calibri" panose="020F0502020204030204" pitchFamily="34" charset="0"/>
                <a:ea typeface="SimSun" panose="02010600030101010101" pitchFamily="2" charset="-122"/>
                <a:cs typeface="Times New Roman" panose="02020603050405020304" pitchFamily="18" charset="0"/>
              </a:rPr>
              <a:t>ith the implications of data from smart grids, energy cost could save up to $2 trillion by 2030, according to the National Institute of Standards and Technology (NIST).</a:t>
            </a:r>
            <a:endParaRPr lang="es-ES" sz="1200" dirty="0">
              <a:latin typeface="Calibri" panose="020F0502020204030204" pitchFamily="34" charset="0"/>
              <a:ea typeface="SimSun" panose="02010600030101010101" pitchFamily="2" charset="-122"/>
              <a:cs typeface="Times New Roman" panose="02020603050405020304" pitchFamily="18" charset="0"/>
            </a:endParaRPr>
          </a:p>
          <a:p>
            <a:r>
              <a:rPr lang="en-US" dirty="0">
                <a:solidFill>
                  <a:srgbClr val="000000"/>
                </a:solidFill>
              </a:rPr>
              <a:t>DEM is complex process where various stakeholders involved in. The first-hand energy data from different domains are handled by different stakeholders. In order to facilitate the data sharing, data reuse in DEM should aim to address the stakeholders’ key performance concerns. </a:t>
            </a:r>
            <a:endParaRPr lang="es-ES" dirty="0"/>
          </a:p>
        </p:txBody>
      </p:sp>
      <p:sp>
        <p:nvSpPr>
          <p:cNvPr id="4" name="Marcador de número de diapositiva 3"/>
          <p:cNvSpPr>
            <a:spLocks noGrp="1"/>
          </p:cNvSpPr>
          <p:nvPr>
            <p:ph type="sldNum" sz="quarter" idx="10"/>
          </p:nvPr>
        </p:nvSpPr>
        <p:spPr/>
        <p:txBody>
          <a:bodyPr/>
          <a:lstStyle/>
          <a:p>
            <a:fld id="{BB9BBC6C-5C14-4935-965E-478DB425CDC9}" type="slidenum">
              <a:rPr lang="en-IE" smtClean="0"/>
              <a:t>6</a:t>
            </a:fld>
            <a:endParaRPr lang="en-IE"/>
          </a:p>
        </p:txBody>
      </p:sp>
    </p:spTree>
    <p:extLst>
      <p:ext uri="{BB962C8B-B14F-4D97-AF65-F5344CB8AC3E}">
        <p14:creationId xmlns:p14="http://schemas.microsoft.com/office/powerpoint/2010/main" val="260419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solidFill>
                  <a:srgbClr val="000000"/>
                </a:solidFill>
              </a:rPr>
              <a:t>the Key Performance Indicators (KPIs) that underpin the stakeholders’ performance concerns</a:t>
            </a:r>
            <a:endParaRPr lang="es-ES" dirty="0"/>
          </a:p>
        </p:txBody>
      </p:sp>
      <p:sp>
        <p:nvSpPr>
          <p:cNvPr id="4" name="Marcador de número de diapositiva 3"/>
          <p:cNvSpPr>
            <a:spLocks noGrp="1"/>
          </p:cNvSpPr>
          <p:nvPr>
            <p:ph type="sldNum" sz="quarter" idx="10"/>
          </p:nvPr>
        </p:nvSpPr>
        <p:spPr/>
        <p:txBody>
          <a:bodyPr/>
          <a:lstStyle/>
          <a:p>
            <a:fld id="{BB9BBC6C-5C14-4935-965E-478DB425CDC9}" type="slidenum">
              <a:rPr lang="en-IE" smtClean="0"/>
              <a:t>7</a:t>
            </a:fld>
            <a:endParaRPr lang="en-IE"/>
          </a:p>
        </p:txBody>
      </p:sp>
    </p:spTree>
    <p:extLst>
      <p:ext uri="{BB962C8B-B14F-4D97-AF65-F5344CB8AC3E}">
        <p14:creationId xmlns:p14="http://schemas.microsoft.com/office/powerpoint/2010/main" val="42037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the result of the EM-KPI Ontology can provide timely information for key performance tracking, exchange data and key performance information between stakeholders, and help to analyze energy performance problem.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the integrated EM-KPI ontology that could exchange both data and key performance information and help analyze energy performance problems, so as to improve energy performance both in district and building level.</a:t>
            </a:r>
            <a:br>
              <a:rPr lang="en-US" dirty="0">
                <a:solidFill>
                  <a:srgbClr val="000000"/>
                </a:solidFill>
              </a:rPr>
            </a:br>
            <a:endParaRPr lang="en-US" dirty="0">
              <a:solidFill>
                <a:srgbClr val="000000"/>
              </a:solidFill>
            </a:endParaRPr>
          </a:p>
        </p:txBody>
      </p:sp>
      <p:sp>
        <p:nvSpPr>
          <p:cNvPr id="4" name="Slide Number Placeholder 3"/>
          <p:cNvSpPr>
            <a:spLocks noGrp="1"/>
          </p:cNvSpPr>
          <p:nvPr>
            <p:ph type="sldNum" sz="quarter" idx="10"/>
          </p:nvPr>
        </p:nvSpPr>
        <p:spPr/>
        <p:txBody>
          <a:bodyPr/>
          <a:lstStyle/>
          <a:p>
            <a:fld id="{BB9BBC6C-5C14-4935-965E-478DB425CDC9}" type="slidenum">
              <a:rPr lang="en-IE" smtClean="0"/>
              <a:t>9</a:t>
            </a:fld>
            <a:endParaRPr lang="en-IE"/>
          </a:p>
        </p:txBody>
      </p:sp>
    </p:spTree>
    <p:extLst>
      <p:ext uri="{BB962C8B-B14F-4D97-AF65-F5344CB8AC3E}">
        <p14:creationId xmlns:p14="http://schemas.microsoft.com/office/powerpoint/2010/main" val="282043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n-US" dirty="0">
                <a:solidFill>
                  <a:srgbClr val="000000"/>
                </a:solidFill>
              </a:rPr>
              <a:t>Regarding to the utility grid data, profiles and extensions of Common Information Model(CIM) [5][6] is used to describe the information like power system resources, production and generation dynamic, district load model. </a:t>
            </a:r>
            <a:endParaRPr lang="es-ES" dirty="0"/>
          </a:p>
        </p:txBody>
      </p:sp>
      <p:sp>
        <p:nvSpPr>
          <p:cNvPr id="4" name="Marcador de número de diapositiva 3"/>
          <p:cNvSpPr>
            <a:spLocks noGrp="1"/>
          </p:cNvSpPr>
          <p:nvPr>
            <p:ph type="sldNum" sz="quarter" idx="10"/>
          </p:nvPr>
        </p:nvSpPr>
        <p:spPr/>
        <p:txBody>
          <a:bodyPr/>
          <a:lstStyle/>
          <a:p>
            <a:fld id="{BB9BBC6C-5C14-4935-965E-478DB425CDC9}" type="slidenum">
              <a:rPr lang="en-IE" smtClean="0"/>
              <a:t>10</a:t>
            </a:fld>
            <a:endParaRPr lang="en-IE"/>
          </a:p>
        </p:txBody>
      </p:sp>
    </p:spTree>
    <p:extLst>
      <p:ext uri="{BB962C8B-B14F-4D97-AF65-F5344CB8AC3E}">
        <p14:creationId xmlns:p14="http://schemas.microsoft.com/office/powerpoint/2010/main" val="3135194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The key performance information is what concerned by stakeholders. Emergent district energy management is aimed for the interaction between stakeholders[8]. The KPI ontology is supposed to represent the hierarchy of KPI (i.e. strategic, tactical and operational), the performance object of KPI, the calculation formula of KPI and the Datum needed for the calculation.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a:p>
            <a:endParaRPr lang="es-ES" dirty="0"/>
          </a:p>
        </p:txBody>
      </p:sp>
      <p:sp>
        <p:nvSpPr>
          <p:cNvPr id="4" name="Marcador de número de diapositiva 3"/>
          <p:cNvSpPr>
            <a:spLocks noGrp="1"/>
          </p:cNvSpPr>
          <p:nvPr>
            <p:ph type="sldNum" sz="quarter" idx="10"/>
          </p:nvPr>
        </p:nvSpPr>
        <p:spPr/>
        <p:txBody>
          <a:bodyPr/>
          <a:lstStyle/>
          <a:p>
            <a:fld id="{BB9BBC6C-5C14-4935-965E-478DB425CDC9}" type="slidenum">
              <a:rPr lang="en-IE" smtClean="0"/>
              <a:t>17</a:t>
            </a:fld>
            <a:endParaRPr lang="en-IE"/>
          </a:p>
        </p:txBody>
      </p:sp>
    </p:spTree>
    <p:extLst>
      <p:ext uri="{BB962C8B-B14F-4D97-AF65-F5344CB8AC3E}">
        <p14:creationId xmlns:p14="http://schemas.microsoft.com/office/powerpoint/2010/main" val="1087167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Further work will focus on the implementation of the EM-KPI Ontology</a:t>
            </a:r>
            <a:endParaRPr lang="es-ES" dirty="0"/>
          </a:p>
          <a:p>
            <a:endParaRPr lang="es-ES" dirty="0"/>
          </a:p>
        </p:txBody>
      </p:sp>
      <p:sp>
        <p:nvSpPr>
          <p:cNvPr id="4" name="Marcador de número de diapositiva 3"/>
          <p:cNvSpPr>
            <a:spLocks noGrp="1"/>
          </p:cNvSpPr>
          <p:nvPr>
            <p:ph type="sldNum" sz="quarter" idx="10"/>
          </p:nvPr>
        </p:nvSpPr>
        <p:spPr/>
        <p:txBody>
          <a:bodyPr/>
          <a:lstStyle/>
          <a:p>
            <a:fld id="{BB9BBC6C-5C14-4935-965E-478DB425CDC9}" type="slidenum">
              <a:rPr lang="en-IE" smtClean="0"/>
              <a:t>18</a:t>
            </a:fld>
            <a:endParaRPr lang="en-IE"/>
          </a:p>
        </p:txBody>
      </p:sp>
    </p:spTree>
    <p:extLst>
      <p:ext uri="{BB962C8B-B14F-4D97-AF65-F5344CB8AC3E}">
        <p14:creationId xmlns:p14="http://schemas.microsoft.com/office/powerpoint/2010/main" val="250554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200" baseline="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spc="30" baseline="0">
                <a:solidFill>
                  <a:schemeClr val="tx1">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7" name="Rectangle 6"/>
          <p:cNvSpPr/>
          <p:nvPr/>
        </p:nvSpPr>
        <p:spPr>
          <a:xfrm>
            <a:off x="0" y="0"/>
            <a:ext cx="3429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5567AB1B-8978-44E1-8547-5C619EFFD68B}" type="datetime1">
              <a:rPr lang="en-IE" smtClean="0"/>
              <a:t>21/06/2016</a:t>
            </a:fld>
            <a:endParaRPr lang="en-IE"/>
          </a:p>
        </p:txBody>
      </p:sp>
      <p:sp>
        <p:nvSpPr>
          <p:cNvPr id="5" name="Footer Placeholder 4"/>
          <p:cNvSpPr>
            <a:spLocks noGrp="1"/>
          </p:cNvSpPr>
          <p:nvPr>
            <p:ph type="ftr" sz="quarter" idx="11"/>
          </p:nvPr>
        </p:nvSpPr>
        <p:spPr/>
        <p:txBody>
          <a:bodyPr/>
          <a:lstStyle/>
          <a:p>
            <a:r>
              <a:rPr lang="en-IE"/>
              <a:t>A Collaborative Life-Cycle Process to Enable Optimum Building Operation</a:t>
            </a:r>
          </a:p>
        </p:txBody>
      </p:sp>
      <p:sp>
        <p:nvSpPr>
          <p:cNvPr id="6" name="Slide Number Placeholder 5"/>
          <p:cNvSpPr>
            <a:spLocks noGrp="1"/>
          </p:cNvSpPr>
          <p:nvPr>
            <p:ph type="sldNum" sz="quarter" idx="12"/>
          </p:nvPr>
        </p:nvSpPr>
        <p:spPr/>
        <p:txBody>
          <a:bodyPr/>
          <a:lstStyle/>
          <a:p>
            <a:fld id="{0B8C24BA-8174-4A18-9E3F-421A8EFFD444}" type="slidenum">
              <a:rPr lang="en-IE" smtClean="0"/>
              <a:t>‹Nº›</a:t>
            </a:fld>
            <a:endParaRPr lang="en-IE"/>
          </a:p>
        </p:txBody>
      </p:sp>
    </p:spTree>
    <p:extLst>
      <p:ext uri="{BB962C8B-B14F-4D97-AF65-F5344CB8AC3E}">
        <p14:creationId xmlns:p14="http://schemas.microsoft.com/office/powerpoint/2010/main" val="3251174284"/>
      </p:ext>
    </p:extLst>
  </p:cSld>
  <p:clrMapOvr>
    <a:overrideClrMapping bg1="dk1" tx1="lt1" bg2="dk2" tx2="lt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67AB1B-8978-44E1-8547-5C619EFFD68B}" type="datetime1">
              <a:rPr lang="en-IE" smtClean="0"/>
              <a:t>21/06/2016</a:t>
            </a:fld>
            <a:endParaRPr lang="en-IE"/>
          </a:p>
        </p:txBody>
      </p:sp>
      <p:sp>
        <p:nvSpPr>
          <p:cNvPr id="5" name="Footer Placeholder 4"/>
          <p:cNvSpPr>
            <a:spLocks noGrp="1"/>
          </p:cNvSpPr>
          <p:nvPr>
            <p:ph type="ftr" sz="quarter" idx="11"/>
          </p:nvPr>
        </p:nvSpPr>
        <p:spPr/>
        <p:txBody>
          <a:bodyPr/>
          <a:lstStyle/>
          <a:p>
            <a:r>
              <a:rPr lang="en-IE"/>
              <a:t>A Collaborative Life-Cycle Process to Enable Optimum Building Operation</a:t>
            </a:r>
          </a:p>
        </p:txBody>
      </p:sp>
      <p:sp>
        <p:nvSpPr>
          <p:cNvPr id="6" name="Slide Number Placeholder 5"/>
          <p:cNvSpPr>
            <a:spLocks noGrp="1"/>
          </p:cNvSpPr>
          <p:nvPr>
            <p:ph type="sldNum" sz="quarter" idx="12"/>
          </p:nvPr>
        </p:nvSpPr>
        <p:spPr/>
        <p:txBody>
          <a:bodyPr/>
          <a:lstStyle/>
          <a:p>
            <a:fld id="{0B8C24BA-8174-4A18-9E3F-421A8EFFD444}" type="slidenum">
              <a:rPr lang="en-IE" smtClean="0"/>
              <a:t>‹Nº›</a:t>
            </a:fld>
            <a:endParaRPr lang="en-IE"/>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275638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67AB1B-8978-44E1-8547-5C619EFFD68B}" type="datetime1">
              <a:rPr lang="en-IE" smtClean="0"/>
              <a:t>21/06/2016</a:t>
            </a:fld>
            <a:endParaRPr lang="en-IE"/>
          </a:p>
        </p:txBody>
      </p:sp>
      <p:sp>
        <p:nvSpPr>
          <p:cNvPr id="5" name="Footer Placeholder 4"/>
          <p:cNvSpPr>
            <a:spLocks noGrp="1"/>
          </p:cNvSpPr>
          <p:nvPr>
            <p:ph type="ftr" sz="quarter" idx="11"/>
          </p:nvPr>
        </p:nvSpPr>
        <p:spPr/>
        <p:txBody>
          <a:bodyPr/>
          <a:lstStyle/>
          <a:p>
            <a:r>
              <a:rPr lang="en-IE"/>
              <a:t>A Collaborative Life-Cycle Process to Enable Optimum Building Operation</a:t>
            </a:r>
          </a:p>
        </p:txBody>
      </p:sp>
      <p:sp>
        <p:nvSpPr>
          <p:cNvPr id="6" name="Slide Number Placeholder 5"/>
          <p:cNvSpPr>
            <a:spLocks noGrp="1"/>
          </p:cNvSpPr>
          <p:nvPr>
            <p:ph type="sldNum" sz="quarter" idx="12"/>
          </p:nvPr>
        </p:nvSpPr>
        <p:spPr/>
        <p:txBody>
          <a:bodyPr/>
          <a:lstStyle/>
          <a:p>
            <a:fld id="{0B8C24BA-8174-4A18-9E3F-421A8EFFD444}" type="slidenum">
              <a:rPr lang="en-IE" smtClean="0"/>
              <a:t>‹Nº›</a:t>
            </a:fld>
            <a:endParaRPr lang="en-IE"/>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851085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Ref idx="1003">
        <a:schemeClr val="bg2"/>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6404" y="2583180"/>
            <a:ext cx="7063740" cy="1691640"/>
          </a:xfrm>
        </p:spPr>
        <p:txBody>
          <a:bodyPr>
            <a:normAutofit/>
          </a:bodyPr>
          <a:lstStyle>
            <a:lvl1pPr marL="0" indent="0" algn="l">
              <a:buNone/>
              <a:defRPr sz="1650" spc="23" baseline="0">
                <a:solidFill>
                  <a:schemeClr val="tx1">
                    <a:lumMod val="75000"/>
                  </a:schemeClr>
                </a:solidFill>
                <a:latin typeface="Baskerville Old Face" panose="02020602080505020303" pitchFamily="18" charset="0"/>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itle 10"/>
          <p:cNvSpPr>
            <a:spLocks noGrp="1"/>
          </p:cNvSpPr>
          <p:nvPr>
            <p:ph type="title"/>
          </p:nvPr>
        </p:nvSpPr>
        <p:spPr>
          <a:xfrm>
            <a:off x="946404" y="306394"/>
            <a:ext cx="7269480" cy="2276787"/>
          </a:xfrm>
        </p:spPr>
        <p:txBody>
          <a:bodyPr/>
          <a:lstStyle>
            <a:lvl1pPr>
              <a:defRPr>
                <a:latin typeface="Baskerville Old Face" panose="02020602080505020303" pitchFamily="18" charset="0"/>
              </a:defRPr>
            </a:lvl1pPr>
          </a:lstStyle>
          <a:p>
            <a:r>
              <a:rPr lang="en-US" dirty="0"/>
              <a:t>Click to edit Master title style</a:t>
            </a:r>
            <a:endParaRPr lang="en-IE"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9239" y="5685925"/>
            <a:ext cx="1261910" cy="720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7357" y="5685925"/>
            <a:ext cx="890597" cy="72000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23937" y="5685925"/>
            <a:ext cx="1163735" cy="720000"/>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55201" y="5325925"/>
            <a:ext cx="1080000" cy="1440000"/>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30742" y="5685925"/>
            <a:ext cx="1512920" cy="720000"/>
          </a:xfrm>
          <a:prstGeom prst="rect">
            <a:avLst/>
          </a:prstGeom>
        </p:spPr>
      </p:pic>
      <p:sp>
        <p:nvSpPr>
          <p:cNvPr id="18" name="Date Placeholder 17"/>
          <p:cNvSpPr>
            <a:spLocks noGrp="1"/>
          </p:cNvSpPr>
          <p:nvPr>
            <p:ph type="dt" sz="half" idx="10"/>
          </p:nvPr>
        </p:nvSpPr>
        <p:spPr/>
        <p:txBody>
          <a:bodyPr/>
          <a:lstStyle/>
          <a:p>
            <a:fld id="{5652FD04-1953-48D3-8E81-3B39F816C6C9}" type="datetime1">
              <a:rPr lang="en-IE" smtClean="0"/>
              <a:t>21/06/2016</a:t>
            </a:fld>
            <a:endParaRPr lang="en-IE" dirty="0"/>
          </a:p>
        </p:txBody>
      </p:sp>
      <p:sp>
        <p:nvSpPr>
          <p:cNvPr id="19" name="Footer Placeholder 18"/>
          <p:cNvSpPr>
            <a:spLocks noGrp="1"/>
          </p:cNvSpPr>
          <p:nvPr>
            <p:ph type="ftr" sz="quarter" idx="11"/>
          </p:nvPr>
        </p:nvSpPr>
        <p:spPr/>
        <p:txBody>
          <a:bodyPr/>
          <a:lstStyle/>
          <a:p>
            <a:r>
              <a:rPr lang="en-IE"/>
              <a:t>A Collaborative Life-Cycle Process to Enable Optimum Building Operation</a:t>
            </a:r>
          </a:p>
        </p:txBody>
      </p:sp>
      <p:sp>
        <p:nvSpPr>
          <p:cNvPr id="20" name="Slide Number Placeholder 19"/>
          <p:cNvSpPr>
            <a:spLocks noGrp="1"/>
          </p:cNvSpPr>
          <p:nvPr>
            <p:ph type="sldNum" sz="quarter" idx="12"/>
          </p:nvPr>
        </p:nvSpPr>
        <p:spPr/>
        <p:txBody>
          <a:bodyPr/>
          <a:lstStyle/>
          <a:p>
            <a:fld id="{0B8C24BA-8174-4A18-9E3F-421A8EFFD444}" type="slidenum">
              <a:rPr lang="en-IE" smtClean="0"/>
              <a:t>‹Nº›</a:t>
            </a:fld>
            <a:endParaRPr lang="en-IE"/>
          </a:p>
        </p:txBody>
      </p:sp>
    </p:spTree>
    <p:extLst>
      <p:ext uri="{BB962C8B-B14F-4D97-AF65-F5344CB8AC3E}">
        <p14:creationId xmlns:p14="http://schemas.microsoft.com/office/powerpoint/2010/main" val="323509674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67AB1B-8978-44E1-8547-5C619EFFD68B}" type="datetime1">
              <a:rPr lang="en-IE" smtClean="0"/>
              <a:t>21/06/2016</a:t>
            </a:fld>
            <a:endParaRPr lang="en-IE"/>
          </a:p>
        </p:txBody>
      </p:sp>
      <p:sp>
        <p:nvSpPr>
          <p:cNvPr id="5" name="Footer Placeholder 4"/>
          <p:cNvSpPr>
            <a:spLocks noGrp="1"/>
          </p:cNvSpPr>
          <p:nvPr>
            <p:ph type="ftr" sz="quarter" idx="11"/>
          </p:nvPr>
        </p:nvSpPr>
        <p:spPr/>
        <p:txBody>
          <a:bodyPr/>
          <a:lstStyle/>
          <a:p>
            <a:r>
              <a:rPr lang="en-IE"/>
              <a:t>A Collaborative Life-Cycle Process to Enable Optimum Building Operation</a:t>
            </a:r>
          </a:p>
        </p:txBody>
      </p:sp>
      <p:sp>
        <p:nvSpPr>
          <p:cNvPr id="6" name="Slide Number Placeholder 5"/>
          <p:cNvSpPr>
            <a:spLocks noGrp="1"/>
          </p:cNvSpPr>
          <p:nvPr>
            <p:ph type="sldNum" sz="quarter" idx="12"/>
          </p:nvPr>
        </p:nvSpPr>
        <p:spPr/>
        <p:txBody>
          <a:bodyPr/>
          <a:lstStyle/>
          <a:p>
            <a:fld id="{0B8C24BA-8174-4A18-9E3F-421A8EFFD444}" type="slidenum">
              <a:rPr lang="en-IE" smtClean="0"/>
              <a:t>‹Nº›</a:t>
            </a:fld>
            <a:endParaRPr lang="en-IE"/>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743018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200" b="1"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567AB1B-8978-44E1-8547-5C619EFFD68B}" type="datetime1">
              <a:rPr lang="en-IE" smtClean="0"/>
              <a:t>21/06/2016</a:t>
            </a:fld>
            <a:endParaRPr lang="en-IE"/>
          </a:p>
        </p:txBody>
      </p:sp>
      <p:sp>
        <p:nvSpPr>
          <p:cNvPr id="5" name="Footer Placeholder 4"/>
          <p:cNvSpPr>
            <a:spLocks noGrp="1"/>
          </p:cNvSpPr>
          <p:nvPr>
            <p:ph type="ftr" sz="quarter" idx="11"/>
          </p:nvPr>
        </p:nvSpPr>
        <p:spPr/>
        <p:txBody>
          <a:bodyPr/>
          <a:lstStyle/>
          <a:p>
            <a:r>
              <a:rPr lang="en-IE"/>
              <a:t>A Collaborative Life-Cycle Process to Enable Optimum Building Operation</a:t>
            </a:r>
          </a:p>
        </p:txBody>
      </p:sp>
      <p:sp>
        <p:nvSpPr>
          <p:cNvPr id="6" name="Slide Number Placeholder 5"/>
          <p:cNvSpPr>
            <a:spLocks noGrp="1"/>
          </p:cNvSpPr>
          <p:nvPr>
            <p:ph type="sldNum" sz="quarter" idx="12"/>
          </p:nvPr>
        </p:nvSpPr>
        <p:spPr/>
        <p:txBody>
          <a:bodyPr/>
          <a:lstStyle/>
          <a:p>
            <a:fld id="{0B8C24BA-8174-4A18-9E3F-421A8EFFD444}" type="slidenum">
              <a:rPr lang="en-IE" smtClean="0"/>
              <a:t>‹Nº›</a:t>
            </a:fld>
            <a:endParaRPr lang="en-IE"/>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5171519"/>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567AB1B-8978-44E1-8547-5C619EFFD68B}" type="datetime1">
              <a:rPr lang="en-IE" smtClean="0"/>
              <a:t>21/06/2016</a:t>
            </a:fld>
            <a:endParaRPr lang="en-IE"/>
          </a:p>
        </p:txBody>
      </p:sp>
      <p:sp>
        <p:nvSpPr>
          <p:cNvPr id="6" name="Footer Placeholder 5"/>
          <p:cNvSpPr>
            <a:spLocks noGrp="1"/>
          </p:cNvSpPr>
          <p:nvPr>
            <p:ph type="ftr" sz="quarter" idx="11"/>
          </p:nvPr>
        </p:nvSpPr>
        <p:spPr/>
        <p:txBody>
          <a:bodyPr/>
          <a:lstStyle/>
          <a:p>
            <a:r>
              <a:rPr lang="en-IE"/>
              <a:t>A Collaborative Life-Cycle Process to Enable Optimum Building Operation</a:t>
            </a:r>
          </a:p>
        </p:txBody>
      </p:sp>
      <p:sp>
        <p:nvSpPr>
          <p:cNvPr id="7" name="Slide Number Placeholder 6"/>
          <p:cNvSpPr>
            <a:spLocks noGrp="1"/>
          </p:cNvSpPr>
          <p:nvPr>
            <p:ph type="sldNum" sz="quarter" idx="12"/>
          </p:nvPr>
        </p:nvSpPr>
        <p:spPr/>
        <p:txBody>
          <a:bodyPr/>
          <a:lstStyle/>
          <a:p>
            <a:fld id="{0B8C24BA-8174-4A18-9E3F-421A8EFFD444}" type="slidenum">
              <a:rPr lang="en-IE" smtClean="0"/>
              <a:t>‹Nº›</a:t>
            </a:fld>
            <a:endParaRPr lang="en-IE"/>
          </a:p>
        </p:txBody>
      </p:sp>
      <p:sp>
        <p:nvSpPr>
          <p:cNvPr id="8" name="Rectangle 7"/>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809091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6404" y="1713655"/>
            <a:ext cx="336042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594860" y="1713655"/>
            <a:ext cx="336042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s-ES"/>
              <a:t>Editar el estilo de texto del patrón</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67AB1B-8978-44E1-8547-5C619EFFD68B}" type="datetime1">
              <a:rPr lang="en-IE" smtClean="0"/>
              <a:t>21/06/2016</a:t>
            </a:fld>
            <a:endParaRPr lang="en-IE"/>
          </a:p>
        </p:txBody>
      </p:sp>
      <p:sp>
        <p:nvSpPr>
          <p:cNvPr id="8" name="Footer Placeholder 7"/>
          <p:cNvSpPr>
            <a:spLocks noGrp="1"/>
          </p:cNvSpPr>
          <p:nvPr>
            <p:ph type="ftr" sz="quarter" idx="11"/>
          </p:nvPr>
        </p:nvSpPr>
        <p:spPr/>
        <p:txBody>
          <a:bodyPr/>
          <a:lstStyle/>
          <a:p>
            <a:r>
              <a:rPr lang="en-IE"/>
              <a:t>A Collaborative Life-Cycle Process to Enable Optimum Building Operation</a:t>
            </a:r>
          </a:p>
        </p:txBody>
      </p:sp>
      <p:sp>
        <p:nvSpPr>
          <p:cNvPr id="9" name="Slide Number Placeholder 8"/>
          <p:cNvSpPr>
            <a:spLocks noGrp="1"/>
          </p:cNvSpPr>
          <p:nvPr>
            <p:ph type="sldNum" sz="quarter" idx="12"/>
          </p:nvPr>
        </p:nvSpPr>
        <p:spPr/>
        <p:txBody>
          <a:bodyPr/>
          <a:lstStyle/>
          <a:p>
            <a:fld id="{0B8C24BA-8174-4A18-9E3F-421A8EFFD444}" type="slidenum">
              <a:rPr lang="en-IE" smtClean="0"/>
              <a:t>‹Nº›</a:t>
            </a:fld>
            <a:endParaRPr lang="en-IE"/>
          </a:p>
        </p:txBody>
      </p:sp>
      <p:sp>
        <p:nvSpPr>
          <p:cNvPr id="11" name="Rectangle 10"/>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5962289"/>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567AB1B-8978-44E1-8547-5C619EFFD68B}" type="datetime1">
              <a:rPr lang="en-IE" smtClean="0"/>
              <a:t>21/06/2016</a:t>
            </a:fld>
            <a:endParaRPr lang="en-IE"/>
          </a:p>
        </p:txBody>
      </p:sp>
      <p:sp>
        <p:nvSpPr>
          <p:cNvPr id="4" name="Footer Placeholder 3"/>
          <p:cNvSpPr>
            <a:spLocks noGrp="1"/>
          </p:cNvSpPr>
          <p:nvPr>
            <p:ph type="ftr" sz="quarter" idx="11"/>
          </p:nvPr>
        </p:nvSpPr>
        <p:spPr/>
        <p:txBody>
          <a:bodyPr/>
          <a:lstStyle/>
          <a:p>
            <a:r>
              <a:rPr lang="en-IE"/>
              <a:t>A Collaborative Life-Cycle Process to Enable Optimum Building Operation</a:t>
            </a:r>
          </a:p>
        </p:txBody>
      </p:sp>
      <p:sp>
        <p:nvSpPr>
          <p:cNvPr id="5" name="Slide Number Placeholder 4"/>
          <p:cNvSpPr>
            <a:spLocks noGrp="1"/>
          </p:cNvSpPr>
          <p:nvPr>
            <p:ph type="sldNum" sz="quarter" idx="12"/>
          </p:nvPr>
        </p:nvSpPr>
        <p:spPr/>
        <p:txBody>
          <a:bodyPr/>
          <a:lstStyle/>
          <a:p>
            <a:fld id="{0B8C24BA-8174-4A18-9E3F-421A8EFFD444}" type="slidenum">
              <a:rPr lang="en-IE" smtClean="0"/>
              <a:t>‹Nº›</a:t>
            </a:fld>
            <a:endParaRPr lang="en-IE"/>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817253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7AB1B-8978-44E1-8547-5C619EFFD68B}" type="datetime1">
              <a:rPr lang="en-IE" smtClean="0"/>
              <a:t>21/06/2016</a:t>
            </a:fld>
            <a:endParaRPr lang="en-IE"/>
          </a:p>
        </p:txBody>
      </p:sp>
      <p:sp>
        <p:nvSpPr>
          <p:cNvPr id="3" name="Footer Placeholder 2"/>
          <p:cNvSpPr>
            <a:spLocks noGrp="1"/>
          </p:cNvSpPr>
          <p:nvPr>
            <p:ph type="ftr" sz="quarter" idx="11"/>
          </p:nvPr>
        </p:nvSpPr>
        <p:spPr/>
        <p:txBody>
          <a:bodyPr/>
          <a:lstStyle/>
          <a:p>
            <a:r>
              <a:rPr lang="en-IE"/>
              <a:t>A Collaborative Life-Cycle Process to Enable Optimum Building Operation</a:t>
            </a:r>
          </a:p>
        </p:txBody>
      </p:sp>
      <p:sp>
        <p:nvSpPr>
          <p:cNvPr id="4" name="Slide Number Placeholder 3"/>
          <p:cNvSpPr>
            <a:spLocks noGrp="1"/>
          </p:cNvSpPr>
          <p:nvPr>
            <p:ph type="sldNum" sz="quarter" idx="12"/>
          </p:nvPr>
        </p:nvSpPr>
        <p:spPr/>
        <p:txBody>
          <a:bodyPr/>
          <a:lstStyle/>
          <a:p>
            <a:fld id="{0B8C24BA-8174-4A18-9E3F-421A8EFFD444}" type="slidenum">
              <a:rPr lang="en-IE" smtClean="0"/>
              <a:t>‹Nº›</a:t>
            </a:fld>
            <a:endParaRPr lang="en-IE"/>
          </a:p>
        </p:txBody>
      </p:sp>
      <p:sp>
        <p:nvSpPr>
          <p:cNvPr id="5" name="Rectangle 4"/>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5189048"/>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1"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567AB1B-8978-44E1-8547-5C619EFFD68B}" type="datetime1">
              <a:rPr lang="en-IE" smtClean="0"/>
              <a:t>21/06/2016</a:t>
            </a:fld>
            <a:endParaRPr lang="en-IE"/>
          </a:p>
        </p:txBody>
      </p:sp>
      <p:sp>
        <p:nvSpPr>
          <p:cNvPr id="6" name="Footer Placeholder 5"/>
          <p:cNvSpPr>
            <a:spLocks noGrp="1"/>
          </p:cNvSpPr>
          <p:nvPr>
            <p:ph type="ftr" sz="quarter" idx="11"/>
          </p:nvPr>
        </p:nvSpPr>
        <p:spPr/>
        <p:txBody>
          <a:bodyPr/>
          <a:lstStyle/>
          <a:p>
            <a:r>
              <a:rPr lang="en-IE"/>
              <a:t>A Collaborative Life-Cycle Process to Enable Optimum Building Operation</a:t>
            </a:r>
          </a:p>
        </p:txBody>
      </p:sp>
      <p:sp>
        <p:nvSpPr>
          <p:cNvPr id="7" name="Slide Number Placeholder 6"/>
          <p:cNvSpPr>
            <a:spLocks noGrp="1"/>
          </p:cNvSpPr>
          <p:nvPr>
            <p:ph type="sldNum" sz="quarter" idx="12"/>
          </p:nvPr>
        </p:nvSpPr>
        <p:spPr/>
        <p:txBody>
          <a:bodyPr/>
          <a:lstStyle/>
          <a:p>
            <a:fld id="{0B8C24BA-8174-4A18-9E3F-421A8EFFD444}" type="slidenum">
              <a:rPr lang="en-IE" smtClean="0"/>
              <a:t>‹Nº›</a:t>
            </a:fld>
            <a:endParaRPr lang="en-IE"/>
          </a:p>
        </p:txBody>
      </p:sp>
    </p:spTree>
    <p:extLst>
      <p:ext uri="{BB962C8B-B14F-4D97-AF65-F5344CB8AC3E}">
        <p14:creationId xmlns:p14="http://schemas.microsoft.com/office/powerpoint/2010/main" val="396432223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1">
                <a:solidFill>
                  <a:schemeClr val="bg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567AB1B-8978-44E1-8547-5C619EFFD68B}" type="datetime1">
              <a:rPr lang="en-IE" smtClean="0"/>
              <a:t>21/06/2016</a:t>
            </a:fld>
            <a:endParaRPr lang="en-IE"/>
          </a:p>
        </p:txBody>
      </p:sp>
      <p:sp>
        <p:nvSpPr>
          <p:cNvPr id="6" name="Footer Placeholder 5"/>
          <p:cNvSpPr>
            <a:spLocks noGrp="1"/>
          </p:cNvSpPr>
          <p:nvPr>
            <p:ph type="ftr" sz="quarter" idx="11"/>
          </p:nvPr>
        </p:nvSpPr>
        <p:spPr/>
        <p:txBody>
          <a:bodyPr/>
          <a:lstStyle/>
          <a:p>
            <a:r>
              <a:rPr lang="en-IE"/>
              <a:t>A Collaborative Life-Cycle Process to Enable Optimum Building Operation</a:t>
            </a:r>
          </a:p>
        </p:txBody>
      </p:sp>
      <p:sp>
        <p:nvSpPr>
          <p:cNvPr id="7" name="Slide Number Placeholder 6"/>
          <p:cNvSpPr>
            <a:spLocks noGrp="1"/>
          </p:cNvSpPr>
          <p:nvPr>
            <p:ph type="sldNum" sz="quarter" idx="12"/>
          </p:nvPr>
        </p:nvSpPr>
        <p:spPr/>
        <p:txBody>
          <a:bodyPr/>
          <a:lstStyle/>
          <a:p>
            <a:fld id="{0B8C24BA-8174-4A18-9E3F-421A8EFFD444}" type="slidenum">
              <a:rPr lang="en-IE" smtClean="0"/>
              <a:t>‹Nº›</a:t>
            </a:fld>
            <a:endParaRPr lang="en-IE"/>
          </a:p>
        </p:txBody>
      </p:sp>
    </p:spTree>
    <p:extLst>
      <p:ext uri="{BB962C8B-B14F-4D97-AF65-F5344CB8AC3E}">
        <p14:creationId xmlns:p14="http://schemas.microsoft.com/office/powerpoint/2010/main" val="2857337662"/>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5567AB1B-8978-44E1-8547-5C619EFFD68B}" type="datetime1">
              <a:rPr lang="en-IE" smtClean="0"/>
              <a:t>21/06/2016</a:t>
            </a:fld>
            <a:endParaRPr lang="en-IE"/>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r>
              <a:rPr lang="en-IE"/>
              <a:t>A Collaborative Life-Cycle Process to Enable Optimum Building Operation</a:t>
            </a:r>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accent1">
                    <a:lumMod val="60000"/>
                    <a:lumOff val="40000"/>
                  </a:schemeClr>
                </a:solidFill>
                <a:latin typeface="+mj-lt"/>
              </a:defRPr>
            </a:lvl1pPr>
          </a:lstStyle>
          <a:p>
            <a:fld id="{0B8C24BA-8174-4A18-9E3F-421A8EFFD444}" type="slidenum">
              <a:rPr lang="en-IE" smtClean="0"/>
              <a:t>‹Nº›</a:t>
            </a:fld>
            <a:endParaRPr lang="en-IE"/>
          </a:p>
        </p:txBody>
      </p:sp>
    </p:spTree>
    <p:extLst>
      <p:ext uri="{BB962C8B-B14F-4D97-AF65-F5344CB8AC3E}">
        <p14:creationId xmlns:p14="http://schemas.microsoft.com/office/powerpoint/2010/main" val="79148442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hf hdr="0"/>
  <p:txStyles>
    <p:titleStyle>
      <a:lvl1pPr algn="l" defTabSz="914400" rtl="0" eaLnBrk="1" latinLnBrk="0" hangingPunct="1">
        <a:lnSpc>
          <a:spcPct val="90000"/>
        </a:lnSpc>
        <a:spcBef>
          <a:spcPct val="0"/>
        </a:spcBef>
        <a:buNone/>
        <a:defRPr sz="4000" b="1" kern="1200" spc="-7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6404" y="2964721"/>
            <a:ext cx="7063740" cy="1467320"/>
          </a:xfrm>
        </p:spPr>
        <p:txBody>
          <a:bodyPr>
            <a:normAutofit fontScale="92500" lnSpcReduction="20000"/>
          </a:bodyPr>
          <a:lstStyle/>
          <a:p>
            <a:r>
              <a:rPr lang="en-IE" sz="1900" dirty="0"/>
              <a:t>Li Yehong </a:t>
            </a:r>
            <a:r>
              <a:rPr lang="en-IE" sz="1500" dirty="0"/>
              <a:t>(liyehong_070426@hotmail.com</a:t>
            </a:r>
            <a:r>
              <a:rPr lang="en-IE" dirty="0"/>
              <a:t>)</a:t>
            </a:r>
          </a:p>
          <a:p>
            <a:endParaRPr lang="en-IE" dirty="0"/>
          </a:p>
          <a:p>
            <a:pPr>
              <a:lnSpc>
                <a:spcPct val="100000"/>
              </a:lnSpc>
              <a:spcAft>
                <a:spcPts val="450"/>
              </a:spcAft>
            </a:pPr>
            <a:r>
              <a:rPr lang="en-IE" sz="1900" dirty="0"/>
              <a:t>Supervisor: Sergio Vega-Sánchez</a:t>
            </a:r>
          </a:p>
          <a:p>
            <a:pPr>
              <a:lnSpc>
                <a:spcPct val="100000"/>
              </a:lnSpc>
              <a:spcBef>
                <a:spcPts val="0"/>
              </a:spcBef>
              <a:spcAft>
                <a:spcPts val="450"/>
              </a:spcAft>
            </a:pPr>
            <a:r>
              <a:rPr lang="en-IE" sz="1900" dirty="0"/>
              <a:t>Co-Supervisor: </a:t>
            </a:r>
            <a:r>
              <a:rPr lang="en-IE" sz="1900" dirty="0" err="1"/>
              <a:t>Raúl</a:t>
            </a:r>
            <a:r>
              <a:rPr lang="en-IE" sz="1900" dirty="0"/>
              <a:t> </a:t>
            </a:r>
            <a:r>
              <a:rPr lang="en-IE" sz="1900" dirty="0" err="1"/>
              <a:t>García</a:t>
            </a:r>
            <a:r>
              <a:rPr lang="en-IE" sz="1900" dirty="0"/>
              <a:t>-Castro</a:t>
            </a:r>
          </a:p>
        </p:txBody>
      </p:sp>
      <p:sp>
        <p:nvSpPr>
          <p:cNvPr id="4" name="Title 3"/>
          <p:cNvSpPr>
            <a:spLocks noGrp="1"/>
          </p:cNvSpPr>
          <p:nvPr>
            <p:ph type="title"/>
          </p:nvPr>
        </p:nvSpPr>
        <p:spPr>
          <a:xfrm>
            <a:off x="503853" y="1087045"/>
            <a:ext cx="7815199" cy="1707590"/>
          </a:xfrm>
        </p:spPr>
        <p:txBody>
          <a:bodyPr>
            <a:normAutofit fontScale="90000"/>
          </a:bodyPr>
          <a:lstStyle/>
          <a:p>
            <a:br>
              <a:rPr lang="en-IE" dirty="0"/>
            </a:br>
            <a:r>
              <a:rPr lang="en-IE" dirty="0"/>
              <a:t>Integrated EM-KPI Ontology for District and Building Energy Performance Analysis</a:t>
            </a:r>
          </a:p>
        </p:txBody>
      </p:sp>
      <p:sp>
        <p:nvSpPr>
          <p:cNvPr id="2" name="Rectángulo 1"/>
          <p:cNvSpPr/>
          <p:nvPr/>
        </p:nvSpPr>
        <p:spPr>
          <a:xfrm>
            <a:off x="309434" y="5281127"/>
            <a:ext cx="8117498" cy="14561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314" y="5833482"/>
            <a:ext cx="2079543" cy="86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962" y="5833482"/>
            <a:ext cx="850253" cy="866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692" y="5808320"/>
            <a:ext cx="1027016" cy="890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descr="http://www.fi.upm.es/images/Logo-Esquina-Superior-2.gif"/>
          <p:cNvPicPr>
            <a:picLocks noChangeAspect="1" noChangeArrowheads="1"/>
          </p:cNvPicPr>
          <p:nvPr/>
        </p:nvPicPr>
        <p:blipFill rotWithShape="1">
          <a:blip r:embed="rId6">
            <a:extLst>
              <a:ext uri="{28A0092B-C50C-407E-A947-70E740481C1C}">
                <a14:useLocalDpi xmlns:a14="http://schemas.microsoft.com/office/drawing/2010/main" val="0"/>
              </a:ext>
            </a:extLst>
          </a:blip>
          <a:srcRect t="1832" r="68769"/>
          <a:stretch/>
        </p:blipFill>
        <p:spPr bwMode="auto">
          <a:xfrm>
            <a:off x="6808702" y="5808321"/>
            <a:ext cx="1410292" cy="89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787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4779" y="37031"/>
            <a:ext cx="7966547" cy="1047843"/>
          </a:xfrm>
        </p:spPr>
        <p:txBody>
          <a:bodyPr vert="horz" lIns="91440" tIns="45720" rIns="91440" bIns="45720" rtlCol="0" anchor="b">
            <a:noAutofit/>
          </a:bodyPr>
          <a:lstStyle/>
          <a:p>
            <a:r>
              <a:rPr lang="es-ES" sz="2800" dirty="0" err="1"/>
              <a:t>Ontology</a:t>
            </a:r>
            <a:r>
              <a:rPr lang="es-ES" sz="2800" dirty="0"/>
              <a:t> </a:t>
            </a:r>
            <a:r>
              <a:rPr lang="es-ES" sz="2800" dirty="0" err="1"/>
              <a:t>Conceptualization</a:t>
            </a:r>
            <a:r>
              <a:rPr lang="es-ES" sz="2800" dirty="0"/>
              <a:t>: </a:t>
            </a:r>
            <a:r>
              <a:rPr lang="es-ES" sz="2800" dirty="0" err="1"/>
              <a:t>Initial</a:t>
            </a:r>
            <a:r>
              <a:rPr lang="es-ES" sz="2800" dirty="0"/>
              <a:t> </a:t>
            </a:r>
            <a:r>
              <a:rPr lang="es-ES" sz="2800" dirty="0" err="1"/>
              <a:t>model</a:t>
            </a:r>
            <a:endParaRPr lang="es-ES" sz="2800" dirty="0"/>
          </a:p>
        </p:txBody>
      </p:sp>
      <p:sp>
        <p:nvSpPr>
          <p:cNvPr id="4" name="Date Placeholder 3"/>
          <p:cNvSpPr>
            <a:spLocks noGrp="1"/>
          </p:cNvSpPr>
          <p:nvPr>
            <p:ph type="dt" sz="half" idx="10"/>
          </p:nvPr>
        </p:nvSpPr>
        <p:spPr/>
        <p:txBody>
          <a:bodyPr/>
          <a:lstStyle/>
          <a:p>
            <a:fld id="{6763A3DD-235D-467B-8EEB-8467D1CA0359}" type="datetime1">
              <a:rPr lang="en-IE" smtClean="0"/>
              <a:t>21/06/2016</a:t>
            </a:fld>
            <a:endParaRPr lang="en-IE"/>
          </a:p>
        </p:txBody>
      </p:sp>
      <p:sp>
        <p:nvSpPr>
          <p:cNvPr id="6" name="Slide Number Placeholder 5"/>
          <p:cNvSpPr>
            <a:spLocks noGrp="1"/>
          </p:cNvSpPr>
          <p:nvPr>
            <p:ph type="sldNum" sz="quarter" idx="12"/>
          </p:nvPr>
        </p:nvSpPr>
        <p:spPr/>
        <p:txBody>
          <a:bodyPr>
            <a:normAutofit/>
          </a:bodyPr>
          <a:lstStyle/>
          <a:p>
            <a:fld id="{0B8C24BA-8174-4A18-9E3F-421A8EFFD444}" type="slidenum">
              <a:rPr lang="en-IE" smtClean="0"/>
              <a:t>10</a:t>
            </a:fld>
            <a:endParaRPr lang="en-IE" dirty="0"/>
          </a:p>
        </p:txBody>
      </p:sp>
      <p:pic>
        <p:nvPicPr>
          <p:cNvPr id="8" name="Picture 3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945" y="1502640"/>
            <a:ext cx="7062051" cy="3704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110"/>
          <p:cNvSpPr txBox="1">
            <a:spLocks noChangeArrowheads="1"/>
          </p:cNvSpPr>
          <p:nvPr/>
        </p:nvSpPr>
        <p:spPr bwMode="auto">
          <a:xfrm>
            <a:off x="5505838" y="6163980"/>
            <a:ext cx="727472" cy="300038"/>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defTabSz="685800" fontAlgn="base">
              <a:spcBef>
                <a:spcPct val="0"/>
              </a:spcBef>
              <a:spcAft>
                <a:spcPct val="0"/>
              </a:spcAft>
            </a:pPr>
            <a:r>
              <a:rPr lang="es-ES" altLang="en-US" sz="675" dirty="0" err="1">
                <a:solidFill>
                  <a:srgbClr val="000000"/>
                </a:solidFill>
                <a:latin typeface="Times New Roman" pitchFamily="18" charset="0"/>
                <a:cs typeface="Arial" pitchFamily="34" charset="0"/>
              </a:rPr>
              <a:t>GMSGeneration</a:t>
            </a:r>
            <a:r>
              <a:rPr lang="es-ES" altLang="en-US" sz="675" dirty="0">
                <a:solidFill>
                  <a:srgbClr val="000000"/>
                </a:solidFill>
                <a:latin typeface="Times New Roman" pitchFamily="18" charset="0"/>
                <a:cs typeface="Arial" pitchFamily="34" charset="0"/>
              </a:rPr>
              <a:t>)</a:t>
            </a:r>
          </a:p>
          <a:p>
            <a:pPr defTabSz="685800" fontAlgn="base">
              <a:spcBef>
                <a:spcPct val="0"/>
              </a:spcBef>
              <a:spcAft>
                <a:spcPct val="0"/>
              </a:spcAft>
            </a:pPr>
            <a:r>
              <a:rPr lang="es-ES" altLang="en-US" sz="675" dirty="0">
                <a:solidFill>
                  <a:srgbClr val="000000"/>
                </a:solidFill>
                <a:latin typeface="Times New Roman" pitchFamily="18" charset="0"/>
                <a:cs typeface="Arial" pitchFamily="34" charset="0"/>
              </a:rPr>
              <a:t>DMS(</a:t>
            </a:r>
            <a:r>
              <a:rPr lang="es-ES" altLang="en-US" sz="675" dirty="0" err="1">
                <a:solidFill>
                  <a:srgbClr val="000000"/>
                </a:solidFill>
                <a:latin typeface="Times New Roman" pitchFamily="18" charset="0"/>
                <a:cs typeface="Arial" pitchFamily="34" charset="0"/>
              </a:rPr>
              <a:t>Distribution</a:t>
            </a:r>
            <a:r>
              <a:rPr lang="es-ES" altLang="en-US" sz="675" dirty="0">
                <a:solidFill>
                  <a:srgbClr val="000000"/>
                </a:solidFill>
                <a:latin typeface="Times New Roman" pitchFamily="18" charset="0"/>
                <a:cs typeface="Arial" pitchFamily="34" charset="0"/>
              </a:rPr>
              <a:t>)</a:t>
            </a:r>
            <a:endParaRPr lang="en-US" altLang="en-US" sz="1350" dirty="0">
              <a:latin typeface="Arial" pitchFamily="34" charset="0"/>
              <a:cs typeface="Arial" pitchFamily="34" charset="0"/>
            </a:endParaRPr>
          </a:p>
        </p:txBody>
      </p:sp>
      <p:sp>
        <p:nvSpPr>
          <p:cNvPr id="20" name="Text Box 106"/>
          <p:cNvSpPr txBox="1">
            <a:spLocks noChangeArrowheads="1"/>
          </p:cNvSpPr>
          <p:nvPr/>
        </p:nvSpPr>
        <p:spPr bwMode="auto">
          <a:xfrm>
            <a:off x="6242932" y="6147826"/>
            <a:ext cx="715565" cy="401241"/>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defTabSz="685800" fontAlgn="base">
              <a:spcBef>
                <a:spcPct val="0"/>
              </a:spcBef>
              <a:spcAft>
                <a:spcPct val="0"/>
              </a:spcAft>
            </a:pPr>
            <a:r>
              <a:rPr lang="es-ES" altLang="en-US" sz="675">
                <a:solidFill>
                  <a:srgbClr val="000000"/>
                </a:solidFill>
                <a:latin typeface="Times New Roman" pitchFamily="18" charset="0"/>
                <a:cs typeface="Arial" pitchFamily="34" charset="0"/>
              </a:rPr>
              <a:t>CIS(Customer)</a:t>
            </a:r>
          </a:p>
          <a:p>
            <a:pPr defTabSz="685800" fontAlgn="base">
              <a:spcBef>
                <a:spcPct val="0"/>
              </a:spcBef>
              <a:spcAft>
                <a:spcPct val="0"/>
              </a:spcAft>
            </a:pPr>
            <a:r>
              <a:rPr lang="es-ES" altLang="en-US" sz="675">
                <a:solidFill>
                  <a:srgbClr val="000000"/>
                </a:solidFill>
                <a:latin typeface="Times New Roman" pitchFamily="18" charset="0"/>
                <a:cs typeface="Arial" pitchFamily="34" charset="0"/>
              </a:rPr>
              <a:t>ERP(Financial)</a:t>
            </a:r>
            <a:endParaRPr lang="en-US" altLang="en-US" sz="1350">
              <a:latin typeface="Arial" pitchFamily="34" charset="0"/>
              <a:cs typeface="Arial" pitchFamily="34" charset="0"/>
            </a:endParaRPr>
          </a:p>
        </p:txBody>
      </p:sp>
      <p:sp>
        <p:nvSpPr>
          <p:cNvPr id="21" name="Text Box 107"/>
          <p:cNvSpPr txBox="1">
            <a:spLocks noChangeArrowheads="1"/>
          </p:cNvSpPr>
          <p:nvPr/>
        </p:nvSpPr>
        <p:spPr bwMode="auto">
          <a:xfrm>
            <a:off x="4797225" y="6149693"/>
            <a:ext cx="578644" cy="276225"/>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defTabSz="685800" fontAlgn="base">
              <a:spcBef>
                <a:spcPct val="0"/>
              </a:spcBef>
              <a:spcAft>
                <a:spcPct val="0"/>
              </a:spcAft>
            </a:pPr>
            <a:r>
              <a:rPr lang="es-ES" altLang="en-US" sz="675">
                <a:solidFill>
                  <a:srgbClr val="000000"/>
                </a:solidFill>
                <a:latin typeface="Times New Roman" pitchFamily="18" charset="0"/>
                <a:cs typeface="Arial" pitchFamily="34" charset="0"/>
              </a:rPr>
              <a:t>Entity info, Asset, Facility</a:t>
            </a:r>
            <a:endParaRPr lang="en-US" altLang="en-US" sz="1350">
              <a:latin typeface="Arial" pitchFamily="34" charset="0"/>
              <a:cs typeface="Arial" pitchFamily="34" charset="0"/>
            </a:endParaRPr>
          </a:p>
        </p:txBody>
      </p:sp>
      <p:sp>
        <p:nvSpPr>
          <p:cNvPr id="22" name="Rectangle 108"/>
          <p:cNvSpPr>
            <a:spLocks noChangeArrowheads="1"/>
          </p:cNvSpPr>
          <p:nvPr/>
        </p:nvSpPr>
        <p:spPr bwMode="auto">
          <a:xfrm>
            <a:off x="4806751" y="5984196"/>
            <a:ext cx="526256" cy="178594"/>
          </a:xfrm>
          <a:prstGeom prst="rect">
            <a:avLst/>
          </a:prstGeom>
          <a:solidFill>
            <a:srgbClr val="FF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23" name="Rectangle 109"/>
          <p:cNvSpPr>
            <a:spLocks noChangeArrowheads="1"/>
          </p:cNvSpPr>
          <p:nvPr/>
        </p:nvSpPr>
        <p:spPr bwMode="auto">
          <a:xfrm>
            <a:off x="5502266" y="5979434"/>
            <a:ext cx="553641" cy="179784"/>
          </a:xfrm>
          <a:prstGeom prst="rect">
            <a:avLst/>
          </a:prstGeom>
          <a:solidFill>
            <a:srgbClr val="D9D9D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24" name="Rectangle 111"/>
          <p:cNvSpPr>
            <a:spLocks noChangeArrowheads="1"/>
          </p:cNvSpPr>
          <p:nvPr/>
        </p:nvSpPr>
        <p:spPr bwMode="auto">
          <a:xfrm>
            <a:off x="6245313" y="5969232"/>
            <a:ext cx="553640" cy="179785"/>
          </a:xfrm>
          <a:prstGeom prst="rect">
            <a:avLst/>
          </a:prstGeom>
          <a:solidFill>
            <a:srgbClr val="FFE1CC"/>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25" name="Rectangle 112"/>
          <p:cNvSpPr>
            <a:spLocks noChangeArrowheads="1"/>
          </p:cNvSpPr>
          <p:nvPr/>
        </p:nvSpPr>
        <p:spPr bwMode="auto">
          <a:xfrm>
            <a:off x="6995598" y="5971614"/>
            <a:ext cx="553640" cy="179785"/>
          </a:xfrm>
          <a:prstGeom prst="rect">
            <a:avLst/>
          </a:prstGeom>
          <a:solidFill>
            <a:srgbClr val="FFEB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26" name="Text Box 113"/>
          <p:cNvSpPr txBox="1">
            <a:spLocks noChangeArrowheads="1"/>
          </p:cNvSpPr>
          <p:nvPr/>
        </p:nvSpPr>
        <p:spPr bwMode="auto">
          <a:xfrm>
            <a:off x="6981310" y="6174020"/>
            <a:ext cx="715565" cy="401241"/>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lvl="0" fontAlgn="base">
              <a:spcBef>
                <a:spcPct val="0"/>
              </a:spcBef>
              <a:spcAft>
                <a:spcPct val="0"/>
              </a:spcAft>
            </a:pPr>
            <a:r>
              <a:rPr lang="es-ES" altLang="en-US" sz="675" dirty="0">
                <a:solidFill>
                  <a:srgbClr val="000000"/>
                </a:solidFill>
                <a:latin typeface="Times New Roman" pitchFamily="18" charset="0"/>
                <a:cs typeface="Arial" pitchFamily="34" charset="0"/>
              </a:rPr>
              <a:t>Sensor, meter and </a:t>
            </a:r>
            <a:r>
              <a:rPr lang="es-ES" altLang="en-US" sz="675" dirty="0" err="1">
                <a:solidFill>
                  <a:srgbClr val="000000"/>
                </a:solidFill>
                <a:latin typeface="Times New Roman" pitchFamily="18" charset="0"/>
                <a:cs typeface="Arial" pitchFamily="34" charset="0"/>
              </a:rPr>
              <a:t>its</a:t>
            </a:r>
            <a:r>
              <a:rPr lang="es-ES" altLang="en-US" sz="675" dirty="0">
                <a:solidFill>
                  <a:srgbClr val="000000"/>
                </a:solidFill>
                <a:latin typeface="Times New Roman" pitchFamily="18" charset="0"/>
                <a:cs typeface="Arial" pitchFamily="34" charset="0"/>
              </a:rPr>
              <a:t> </a:t>
            </a:r>
            <a:r>
              <a:rPr lang="es-ES" altLang="en-US" sz="675" dirty="0" err="1">
                <a:solidFill>
                  <a:srgbClr val="000000"/>
                </a:solidFill>
                <a:latin typeface="Times New Roman" pitchFamily="18" charset="0"/>
                <a:cs typeface="Arial" pitchFamily="34" charset="0"/>
              </a:rPr>
              <a:t>monitored</a:t>
            </a:r>
            <a:r>
              <a:rPr lang="es-ES" altLang="en-US" sz="675" dirty="0">
                <a:solidFill>
                  <a:srgbClr val="000000"/>
                </a:solidFill>
                <a:latin typeface="Times New Roman" pitchFamily="18" charset="0"/>
                <a:cs typeface="Arial" pitchFamily="34" charset="0"/>
              </a:rPr>
              <a:t> data (</a:t>
            </a:r>
            <a:r>
              <a:rPr lang="es-ES" altLang="en-US" sz="675" dirty="0" err="1">
                <a:solidFill>
                  <a:srgbClr val="000000"/>
                </a:solidFill>
                <a:latin typeface="Times New Roman" pitchFamily="18" charset="0"/>
                <a:cs typeface="Arial" pitchFamily="34" charset="0"/>
              </a:rPr>
              <a:t>from</a:t>
            </a:r>
            <a:r>
              <a:rPr lang="es-ES" altLang="en-US" sz="675" dirty="0">
                <a:solidFill>
                  <a:srgbClr val="000000"/>
                </a:solidFill>
                <a:latin typeface="Times New Roman" pitchFamily="18" charset="0"/>
                <a:cs typeface="Arial" pitchFamily="34" charset="0"/>
              </a:rPr>
              <a:t> SCADA, BEMS)</a:t>
            </a:r>
            <a:endParaRPr lang="en-US" altLang="en-US" sz="1350" dirty="0">
              <a:latin typeface="Arial" pitchFamily="34" charset="0"/>
              <a:cs typeface="Arial" pitchFamily="34" charset="0"/>
            </a:endParaRPr>
          </a:p>
        </p:txBody>
      </p:sp>
      <p:sp>
        <p:nvSpPr>
          <p:cNvPr id="27" name="Rectangle 114"/>
          <p:cNvSpPr>
            <a:spLocks noChangeArrowheads="1"/>
          </p:cNvSpPr>
          <p:nvPr/>
        </p:nvSpPr>
        <p:spPr bwMode="auto">
          <a:xfrm>
            <a:off x="7727413" y="5968042"/>
            <a:ext cx="553640" cy="178594"/>
          </a:xfrm>
          <a:prstGeom prst="rect">
            <a:avLst/>
          </a:prstGeom>
          <a:solidFill>
            <a:srgbClr val="FFFF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28" name="Text Box 115"/>
          <p:cNvSpPr txBox="1">
            <a:spLocks noChangeArrowheads="1"/>
          </p:cNvSpPr>
          <p:nvPr/>
        </p:nvSpPr>
        <p:spPr bwMode="auto">
          <a:xfrm>
            <a:off x="7767379" y="6181164"/>
            <a:ext cx="536972" cy="402431"/>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defTabSz="685800" fontAlgn="base">
              <a:spcBef>
                <a:spcPct val="0"/>
              </a:spcBef>
              <a:spcAft>
                <a:spcPct val="0"/>
              </a:spcAft>
            </a:pPr>
            <a:r>
              <a:rPr lang="es-ES" altLang="en-US" sz="675">
                <a:solidFill>
                  <a:srgbClr val="000000"/>
                </a:solidFill>
                <a:latin typeface="Times New Roman" pitchFamily="18" charset="0"/>
                <a:cs typeface="Arial" pitchFamily="34" charset="0"/>
              </a:rPr>
              <a:t>HR(Human)</a:t>
            </a:r>
            <a:endParaRPr lang="en-US" altLang="en-US" sz="1350">
              <a:latin typeface="Arial" pitchFamily="34" charset="0"/>
              <a:cs typeface="Arial" pitchFamily="34" charset="0"/>
            </a:endParaRPr>
          </a:p>
        </p:txBody>
      </p:sp>
      <p:grpSp>
        <p:nvGrpSpPr>
          <p:cNvPr id="59" name="Grupo 58"/>
          <p:cNvGrpSpPr/>
          <p:nvPr/>
        </p:nvGrpSpPr>
        <p:grpSpPr>
          <a:xfrm>
            <a:off x="1081183" y="1946251"/>
            <a:ext cx="4716502" cy="4614927"/>
            <a:chOff x="1898776" y="601101"/>
            <a:chExt cx="6288671" cy="6153237"/>
          </a:xfrm>
        </p:grpSpPr>
        <p:grpSp>
          <p:nvGrpSpPr>
            <p:cNvPr id="44" name="Grupo 43"/>
            <p:cNvGrpSpPr/>
            <p:nvPr/>
          </p:nvGrpSpPr>
          <p:grpSpPr>
            <a:xfrm>
              <a:off x="1898776" y="601101"/>
              <a:ext cx="6288671" cy="6153237"/>
              <a:chOff x="1882196" y="591605"/>
              <a:chExt cx="6288671" cy="6153237"/>
            </a:xfrm>
          </p:grpSpPr>
          <p:grpSp>
            <p:nvGrpSpPr>
              <p:cNvPr id="10" name="4162 Grupo"/>
              <p:cNvGrpSpPr/>
              <p:nvPr/>
            </p:nvGrpSpPr>
            <p:grpSpPr>
              <a:xfrm>
                <a:off x="1882196" y="591605"/>
                <a:ext cx="6288671" cy="6153237"/>
                <a:chOff x="508694" y="520855"/>
                <a:chExt cx="6288671" cy="6153237"/>
              </a:xfrm>
            </p:grpSpPr>
            <p:sp>
              <p:nvSpPr>
                <p:cNvPr id="11" name="4133 Rectángulo"/>
                <p:cNvSpPr/>
                <p:nvPr/>
              </p:nvSpPr>
              <p:spPr>
                <a:xfrm>
                  <a:off x="508694" y="5357936"/>
                  <a:ext cx="4108331" cy="1309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Imagen 28"/>
                <p:cNvPicPr>
                  <a:picLocks noChangeAspect="1"/>
                </p:cNvPicPr>
                <p:nvPr/>
              </p:nvPicPr>
              <p:blipFill rotWithShape="1">
                <a:blip r:embed="rId5" cstate="print">
                  <a:extLst>
                    <a:ext uri="{28A0092B-C50C-407E-A947-70E740481C1C}">
                      <a14:useLocalDpi xmlns:a14="http://schemas.microsoft.com/office/drawing/2010/main" val="0"/>
                    </a:ext>
                  </a:extLst>
                </a:blip>
                <a:srcRect l="8201" t="29779" r="21510" b="2254"/>
                <a:stretch/>
              </p:blipFill>
              <p:spPr>
                <a:xfrm>
                  <a:off x="537986" y="5587643"/>
                  <a:ext cx="1242744" cy="877745"/>
                </a:xfrm>
                <a:prstGeom prst="rect">
                  <a:avLst/>
                </a:prstGeom>
              </p:spPr>
            </p:pic>
            <p:sp>
              <p:nvSpPr>
                <p:cNvPr id="13" name="4132 CuadroTexto"/>
                <p:cNvSpPr txBox="1"/>
                <p:nvPr/>
              </p:nvSpPr>
              <p:spPr>
                <a:xfrm>
                  <a:off x="1818170" y="5447403"/>
                  <a:ext cx="804665" cy="492443"/>
                </a:xfrm>
                <a:prstGeom prst="rect">
                  <a:avLst/>
                </a:prstGeom>
                <a:solidFill>
                  <a:schemeClr val="accent1">
                    <a:lumMod val="20000"/>
                    <a:lumOff val="80000"/>
                  </a:schemeClr>
                </a:solidFill>
                <a:ln>
                  <a:noFill/>
                </a:ln>
              </p:spPr>
              <p:txBody>
                <a:bodyPr wrap="square" rtlCol="0">
                  <a:spAutoFit/>
                </a:bodyPr>
                <a:lstStyle/>
                <a:p>
                  <a:r>
                    <a:rPr lang="es-ES" sz="900" dirty="0" err="1"/>
                    <a:t>Strategic</a:t>
                  </a:r>
                  <a:r>
                    <a:rPr lang="es-ES" sz="900" dirty="0"/>
                    <a:t> </a:t>
                  </a:r>
                  <a:r>
                    <a:rPr lang="es-ES" sz="900" dirty="0" err="1"/>
                    <a:t>KPIs</a:t>
                  </a:r>
                  <a:endParaRPr lang="en-US" sz="900" dirty="0"/>
                </a:p>
              </p:txBody>
            </p:sp>
            <p:sp>
              <p:nvSpPr>
                <p:cNvPr id="14" name="129 CuadroTexto"/>
                <p:cNvSpPr txBox="1"/>
                <p:nvPr/>
              </p:nvSpPr>
              <p:spPr>
                <a:xfrm>
                  <a:off x="1825331" y="6181649"/>
                  <a:ext cx="797504" cy="492443"/>
                </a:xfrm>
                <a:prstGeom prst="rect">
                  <a:avLst/>
                </a:prstGeom>
                <a:solidFill>
                  <a:schemeClr val="accent1">
                    <a:lumMod val="20000"/>
                    <a:lumOff val="80000"/>
                  </a:schemeClr>
                </a:solidFill>
                <a:ln>
                  <a:noFill/>
                </a:ln>
              </p:spPr>
              <p:txBody>
                <a:bodyPr wrap="square" rtlCol="0">
                  <a:spAutoFit/>
                </a:bodyPr>
                <a:lstStyle/>
                <a:p>
                  <a:r>
                    <a:rPr lang="es-ES" sz="900" dirty="0" err="1"/>
                    <a:t>Tactical</a:t>
                  </a:r>
                  <a:r>
                    <a:rPr lang="es-ES" sz="900" dirty="0"/>
                    <a:t> </a:t>
                  </a:r>
                  <a:r>
                    <a:rPr lang="es-ES" sz="900" dirty="0" err="1"/>
                    <a:t>KPIs</a:t>
                  </a:r>
                  <a:endParaRPr lang="en-US" sz="900" dirty="0"/>
                </a:p>
              </p:txBody>
            </p:sp>
            <p:cxnSp>
              <p:nvCxnSpPr>
                <p:cNvPr id="15" name="4136 Conector recto de flecha"/>
                <p:cNvCxnSpPr/>
                <p:nvPr/>
              </p:nvCxnSpPr>
              <p:spPr>
                <a:xfrm>
                  <a:off x="2211891" y="5906528"/>
                  <a:ext cx="0" cy="2751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4138 CuadroTexto"/>
                <p:cNvSpPr txBox="1"/>
                <p:nvPr/>
              </p:nvSpPr>
              <p:spPr>
                <a:xfrm>
                  <a:off x="2914471" y="5348090"/>
                  <a:ext cx="2035680" cy="338555"/>
                </a:xfrm>
                <a:prstGeom prst="rect">
                  <a:avLst/>
                </a:prstGeom>
                <a:noFill/>
              </p:spPr>
              <p:txBody>
                <a:bodyPr wrap="square" rtlCol="0">
                  <a:spAutoFit/>
                </a:bodyPr>
                <a:lstStyle/>
                <a:p>
                  <a:r>
                    <a:rPr lang="es-ES" sz="1050" dirty="0"/>
                    <a:t>    KPI </a:t>
                  </a:r>
                  <a:r>
                    <a:rPr lang="es-ES" sz="1050" dirty="0" err="1"/>
                    <a:t>Ontology</a:t>
                  </a:r>
                  <a:endParaRPr lang="en-US" sz="1050" dirty="0"/>
                </a:p>
              </p:txBody>
            </p:sp>
            <p:cxnSp>
              <p:nvCxnSpPr>
                <p:cNvPr id="17" name="4144 Conector recto de flecha"/>
                <p:cNvCxnSpPr/>
                <p:nvPr/>
              </p:nvCxnSpPr>
              <p:spPr>
                <a:xfrm flipH="1" flipV="1">
                  <a:off x="1949260" y="2774841"/>
                  <a:ext cx="467347" cy="340680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4149 Conector recto de flecha"/>
                <p:cNvCxnSpPr/>
                <p:nvPr/>
              </p:nvCxnSpPr>
              <p:spPr>
                <a:xfrm flipV="1">
                  <a:off x="2622834" y="520855"/>
                  <a:ext cx="138443" cy="492654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4161 Conector recto de flecha"/>
                <p:cNvCxnSpPr/>
                <p:nvPr/>
              </p:nvCxnSpPr>
              <p:spPr>
                <a:xfrm flipH="1">
                  <a:off x="4498255" y="1116526"/>
                  <a:ext cx="2299110" cy="4729859"/>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30" name="4132 CuadroTexto"/>
              <p:cNvSpPr txBox="1"/>
              <p:nvPr/>
            </p:nvSpPr>
            <p:spPr>
              <a:xfrm>
                <a:off x="4018401" y="5888861"/>
                <a:ext cx="994756" cy="492443"/>
              </a:xfrm>
              <a:prstGeom prst="rect">
                <a:avLst/>
              </a:prstGeom>
              <a:solidFill>
                <a:schemeClr val="accent1">
                  <a:lumMod val="20000"/>
                  <a:lumOff val="80000"/>
                </a:schemeClr>
              </a:solidFill>
              <a:ln>
                <a:noFill/>
              </a:ln>
            </p:spPr>
            <p:txBody>
              <a:bodyPr wrap="square" rtlCol="0">
                <a:spAutoFit/>
              </a:bodyPr>
              <a:lstStyle/>
              <a:p>
                <a:r>
                  <a:rPr lang="es-ES" sz="900" dirty="0" err="1"/>
                  <a:t>Calculation</a:t>
                </a:r>
                <a:r>
                  <a:rPr lang="es-ES" sz="900" dirty="0"/>
                  <a:t> formula</a:t>
                </a:r>
                <a:endParaRPr lang="en-US" sz="900" dirty="0"/>
              </a:p>
            </p:txBody>
          </p:sp>
          <p:sp>
            <p:nvSpPr>
              <p:cNvPr id="36" name="4132 CuadroTexto"/>
              <p:cNvSpPr txBox="1"/>
              <p:nvPr/>
            </p:nvSpPr>
            <p:spPr>
              <a:xfrm>
                <a:off x="5052687" y="5893943"/>
                <a:ext cx="912011" cy="677108"/>
              </a:xfrm>
              <a:prstGeom prst="rect">
                <a:avLst/>
              </a:prstGeom>
              <a:solidFill>
                <a:schemeClr val="accent1">
                  <a:lumMod val="20000"/>
                  <a:lumOff val="80000"/>
                </a:schemeClr>
              </a:solidFill>
              <a:ln>
                <a:noFill/>
              </a:ln>
            </p:spPr>
            <p:txBody>
              <a:bodyPr wrap="square" rtlCol="0">
                <a:spAutoFit/>
              </a:bodyPr>
              <a:lstStyle/>
              <a:p>
                <a:r>
                  <a:rPr lang="es-ES" sz="900" dirty="0" err="1"/>
                  <a:t>Measurement</a:t>
                </a:r>
                <a:r>
                  <a:rPr lang="es-ES" sz="900" dirty="0"/>
                  <a:t> data</a:t>
                </a:r>
                <a:endParaRPr lang="en-US" sz="900" dirty="0"/>
              </a:p>
            </p:txBody>
          </p:sp>
        </p:grpSp>
        <p:cxnSp>
          <p:nvCxnSpPr>
            <p:cNvPr id="47" name="Conector recto de flecha 46"/>
            <p:cNvCxnSpPr>
              <a:stCxn id="13" idx="3"/>
            </p:cNvCxnSpPr>
            <p:nvPr/>
          </p:nvCxnSpPr>
          <p:spPr>
            <a:xfrm>
              <a:off x="4012917" y="5773871"/>
              <a:ext cx="348068" cy="1244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Conector recto de flecha 48"/>
            <p:cNvCxnSpPr>
              <a:stCxn id="14" idx="3"/>
            </p:cNvCxnSpPr>
            <p:nvPr/>
          </p:nvCxnSpPr>
          <p:spPr>
            <a:xfrm flipV="1">
              <a:off x="4012917" y="6397313"/>
              <a:ext cx="395841" cy="1108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recto de flecha 50"/>
            <p:cNvCxnSpPr>
              <a:stCxn id="30" idx="3"/>
              <a:endCxn id="36" idx="1"/>
            </p:cNvCxnSpPr>
            <p:nvPr/>
          </p:nvCxnSpPr>
          <p:spPr>
            <a:xfrm>
              <a:off x="5029738" y="6144578"/>
              <a:ext cx="39529" cy="974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Conector recto de flecha 52"/>
            <p:cNvCxnSpPr>
              <a:stCxn id="36" idx="0"/>
            </p:cNvCxnSpPr>
            <p:nvPr/>
          </p:nvCxnSpPr>
          <p:spPr>
            <a:xfrm flipH="1" flipV="1">
              <a:off x="4030368" y="5667888"/>
              <a:ext cx="1494904" cy="2355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Conector recto de flecha 54"/>
            <p:cNvCxnSpPr>
              <a:stCxn id="36" idx="2"/>
            </p:cNvCxnSpPr>
            <p:nvPr/>
          </p:nvCxnSpPr>
          <p:spPr>
            <a:xfrm flipH="1" flipV="1">
              <a:off x="4025745" y="6556746"/>
              <a:ext cx="1499527" cy="238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7" name="Forma libre 6"/>
          <p:cNvSpPr/>
          <p:nvPr/>
        </p:nvSpPr>
        <p:spPr>
          <a:xfrm>
            <a:off x="817493" y="1491698"/>
            <a:ext cx="2348120" cy="2273576"/>
          </a:xfrm>
          <a:custGeom>
            <a:avLst/>
            <a:gdLst>
              <a:gd name="connsiteX0" fmla="*/ 0 w 3130826"/>
              <a:gd name="connsiteY0" fmla="*/ 755374 h 3031435"/>
              <a:gd name="connsiteX1" fmla="*/ 29818 w 3130826"/>
              <a:gd name="connsiteY1" fmla="*/ 695740 h 3031435"/>
              <a:gd name="connsiteX2" fmla="*/ 39757 w 3130826"/>
              <a:gd name="connsiteY2" fmla="*/ 665922 h 3031435"/>
              <a:gd name="connsiteX3" fmla="*/ 69574 w 3130826"/>
              <a:gd name="connsiteY3" fmla="*/ 616227 h 3031435"/>
              <a:gd name="connsiteX4" fmla="*/ 99392 w 3130826"/>
              <a:gd name="connsiteY4" fmla="*/ 556592 h 3031435"/>
              <a:gd name="connsiteX5" fmla="*/ 119270 w 3130826"/>
              <a:gd name="connsiteY5" fmla="*/ 487018 h 3031435"/>
              <a:gd name="connsiteX6" fmla="*/ 129209 w 3130826"/>
              <a:gd name="connsiteY6" fmla="*/ 457200 h 3031435"/>
              <a:gd name="connsiteX7" fmla="*/ 149087 w 3130826"/>
              <a:gd name="connsiteY7" fmla="*/ 387627 h 3031435"/>
              <a:gd name="connsiteX8" fmla="*/ 178905 w 3130826"/>
              <a:gd name="connsiteY8" fmla="*/ 248479 h 3031435"/>
              <a:gd name="connsiteX9" fmla="*/ 208722 w 3130826"/>
              <a:gd name="connsiteY9" fmla="*/ 228600 h 3031435"/>
              <a:gd name="connsiteX10" fmla="*/ 258418 w 3130826"/>
              <a:gd name="connsiteY10" fmla="*/ 168966 h 3031435"/>
              <a:gd name="connsiteX11" fmla="*/ 318052 w 3130826"/>
              <a:gd name="connsiteY11" fmla="*/ 129209 h 3031435"/>
              <a:gd name="connsiteX12" fmla="*/ 357809 w 3130826"/>
              <a:gd name="connsiteY12" fmla="*/ 119270 h 3031435"/>
              <a:gd name="connsiteX13" fmla="*/ 447261 w 3130826"/>
              <a:gd name="connsiteY13" fmla="*/ 89453 h 3031435"/>
              <a:gd name="connsiteX14" fmla="*/ 477079 w 3130826"/>
              <a:gd name="connsiteY14" fmla="*/ 79513 h 3031435"/>
              <a:gd name="connsiteX15" fmla="*/ 576470 w 3130826"/>
              <a:gd name="connsiteY15" fmla="*/ 69574 h 3031435"/>
              <a:gd name="connsiteX16" fmla="*/ 725557 w 3130826"/>
              <a:gd name="connsiteY16" fmla="*/ 49696 h 3031435"/>
              <a:gd name="connsiteX17" fmla="*/ 765313 w 3130826"/>
              <a:gd name="connsiteY17" fmla="*/ 39757 h 3031435"/>
              <a:gd name="connsiteX18" fmla="*/ 1659835 w 3130826"/>
              <a:gd name="connsiteY18" fmla="*/ 29818 h 3031435"/>
              <a:gd name="connsiteX19" fmla="*/ 1699592 w 3130826"/>
              <a:gd name="connsiteY19" fmla="*/ 19879 h 3031435"/>
              <a:gd name="connsiteX20" fmla="*/ 1729409 w 3130826"/>
              <a:gd name="connsiteY20" fmla="*/ 9940 h 3031435"/>
              <a:gd name="connsiteX21" fmla="*/ 1908313 w 3130826"/>
              <a:gd name="connsiteY21" fmla="*/ 0 h 3031435"/>
              <a:gd name="connsiteX22" fmla="*/ 2305879 w 3130826"/>
              <a:gd name="connsiteY22" fmla="*/ 9940 h 3031435"/>
              <a:gd name="connsiteX23" fmla="*/ 2365513 w 3130826"/>
              <a:gd name="connsiteY23" fmla="*/ 19879 h 3031435"/>
              <a:gd name="connsiteX24" fmla="*/ 2574235 w 3130826"/>
              <a:gd name="connsiteY24" fmla="*/ 59635 h 3031435"/>
              <a:gd name="connsiteX25" fmla="*/ 2604052 w 3130826"/>
              <a:gd name="connsiteY25" fmla="*/ 69574 h 3031435"/>
              <a:gd name="connsiteX26" fmla="*/ 2643809 w 3130826"/>
              <a:gd name="connsiteY26" fmla="*/ 89453 h 3031435"/>
              <a:gd name="connsiteX27" fmla="*/ 2802835 w 3130826"/>
              <a:gd name="connsiteY27" fmla="*/ 109331 h 3031435"/>
              <a:gd name="connsiteX28" fmla="*/ 2842592 w 3130826"/>
              <a:gd name="connsiteY28" fmla="*/ 129209 h 3031435"/>
              <a:gd name="connsiteX29" fmla="*/ 2892287 w 3130826"/>
              <a:gd name="connsiteY29" fmla="*/ 139148 h 3031435"/>
              <a:gd name="connsiteX30" fmla="*/ 2932044 w 3130826"/>
              <a:gd name="connsiteY30" fmla="*/ 149087 h 3031435"/>
              <a:gd name="connsiteX31" fmla="*/ 2981739 w 3130826"/>
              <a:gd name="connsiteY31" fmla="*/ 178905 h 3031435"/>
              <a:gd name="connsiteX32" fmla="*/ 3011557 w 3130826"/>
              <a:gd name="connsiteY32" fmla="*/ 208722 h 3031435"/>
              <a:gd name="connsiteX33" fmla="*/ 3081131 w 3130826"/>
              <a:gd name="connsiteY33" fmla="*/ 268357 h 3031435"/>
              <a:gd name="connsiteX34" fmla="*/ 3110948 w 3130826"/>
              <a:gd name="connsiteY34" fmla="*/ 357809 h 3031435"/>
              <a:gd name="connsiteX35" fmla="*/ 3120887 w 3130826"/>
              <a:gd name="connsiteY35" fmla="*/ 387627 h 3031435"/>
              <a:gd name="connsiteX36" fmla="*/ 3130826 w 3130826"/>
              <a:gd name="connsiteY36" fmla="*/ 427383 h 3031435"/>
              <a:gd name="connsiteX37" fmla="*/ 3120887 w 3130826"/>
              <a:gd name="connsiteY37" fmla="*/ 576470 h 3031435"/>
              <a:gd name="connsiteX38" fmla="*/ 3061252 w 3130826"/>
              <a:gd name="connsiteY38" fmla="*/ 626166 h 3031435"/>
              <a:gd name="connsiteX39" fmla="*/ 2961861 w 3130826"/>
              <a:gd name="connsiteY39" fmla="*/ 695740 h 3031435"/>
              <a:gd name="connsiteX40" fmla="*/ 2932044 w 3130826"/>
              <a:gd name="connsiteY40" fmla="*/ 705679 h 3031435"/>
              <a:gd name="connsiteX41" fmla="*/ 2892287 w 3130826"/>
              <a:gd name="connsiteY41" fmla="*/ 715618 h 3031435"/>
              <a:gd name="connsiteX42" fmla="*/ 2842592 w 3130826"/>
              <a:gd name="connsiteY42" fmla="*/ 735496 h 3031435"/>
              <a:gd name="connsiteX43" fmla="*/ 2713383 w 3130826"/>
              <a:gd name="connsiteY43" fmla="*/ 745435 h 3031435"/>
              <a:gd name="connsiteX44" fmla="*/ 2623931 w 3130826"/>
              <a:gd name="connsiteY44" fmla="*/ 775253 h 3031435"/>
              <a:gd name="connsiteX45" fmla="*/ 2494722 w 3130826"/>
              <a:gd name="connsiteY45" fmla="*/ 795131 h 3031435"/>
              <a:gd name="connsiteX46" fmla="*/ 2395331 w 3130826"/>
              <a:gd name="connsiteY46" fmla="*/ 824948 h 3031435"/>
              <a:gd name="connsiteX47" fmla="*/ 2365513 w 3130826"/>
              <a:gd name="connsiteY47" fmla="*/ 834887 h 3031435"/>
              <a:gd name="connsiteX48" fmla="*/ 2335696 w 3130826"/>
              <a:gd name="connsiteY48" fmla="*/ 844827 h 3031435"/>
              <a:gd name="connsiteX49" fmla="*/ 2256183 w 3130826"/>
              <a:gd name="connsiteY49" fmla="*/ 864705 h 3031435"/>
              <a:gd name="connsiteX50" fmla="*/ 2226366 w 3130826"/>
              <a:gd name="connsiteY50" fmla="*/ 884583 h 3031435"/>
              <a:gd name="connsiteX51" fmla="*/ 2176670 w 3130826"/>
              <a:gd name="connsiteY51" fmla="*/ 904461 h 3031435"/>
              <a:gd name="connsiteX52" fmla="*/ 2146852 w 3130826"/>
              <a:gd name="connsiteY52" fmla="*/ 924340 h 3031435"/>
              <a:gd name="connsiteX53" fmla="*/ 2107096 w 3130826"/>
              <a:gd name="connsiteY53" fmla="*/ 944218 h 3031435"/>
              <a:gd name="connsiteX54" fmla="*/ 2027583 w 3130826"/>
              <a:gd name="connsiteY54" fmla="*/ 993913 h 3031435"/>
              <a:gd name="connsiteX55" fmla="*/ 2007705 w 3130826"/>
              <a:gd name="connsiteY55" fmla="*/ 1013792 h 3031435"/>
              <a:gd name="connsiteX56" fmla="*/ 1948070 w 3130826"/>
              <a:gd name="connsiteY56" fmla="*/ 1053548 h 3031435"/>
              <a:gd name="connsiteX57" fmla="*/ 1918252 w 3130826"/>
              <a:gd name="connsiteY57" fmla="*/ 1113183 h 3031435"/>
              <a:gd name="connsiteX58" fmla="*/ 1908313 w 3130826"/>
              <a:gd name="connsiteY58" fmla="*/ 1152940 h 3031435"/>
              <a:gd name="connsiteX59" fmla="*/ 1868557 w 3130826"/>
              <a:gd name="connsiteY59" fmla="*/ 1212574 h 3031435"/>
              <a:gd name="connsiteX60" fmla="*/ 1858618 w 3130826"/>
              <a:gd name="connsiteY60" fmla="*/ 1242392 h 3031435"/>
              <a:gd name="connsiteX61" fmla="*/ 1838739 w 3130826"/>
              <a:gd name="connsiteY61" fmla="*/ 1262270 h 3031435"/>
              <a:gd name="connsiteX62" fmla="*/ 1818861 w 3130826"/>
              <a:gd name="connsiteY62" fmla="*/ 1292087 h 3031435"/>
              <a:gd name="connsiteX63" fmla="*/ 1808922 w 3130826"/>
              <a:gd name="connsiteY63" fmla="*/ 1331844 h 3031435"/>
              <a:gd name="connsiteX64" fmla="*/ 1798983 w 3130826"/>
              <a:gd name="connsiteY64" fmla="*/ 1361661 h 3031435"/>
              <a:gd name="connsiteX65" fmla="*/ 1779105 w 3130826"/>
              <a:gd name="connsiteY65" fmla="*/ 1510748 h 3031435"/>
              <a:gd name="connsiteX66" fmla="*/ 1759226 w 3130826"/>
              <a:gd name="connsiteY66" fmla="*/ 1590261 h 3031435"/>
              <a:gd name="connsiteX67" fmla="*/ 1739348 w 3130826"/>
              <a:gd name="connsiteY67" fmla="*/ 1639957 h 3031435"/>
              <a:gd name="connsiteX68" fmla="*/ 1719470 w 3130826"/>
              <a:gd name="connsiteY68" fmla="*/ 1729409 h 3031435"/>
              <a:gd name="connsiteX69" fmla="*/ 1699592 w 3130826"/>
              <a:gd name="connsiteY69" fmla="*/ 1759227 h 3031435"/>
              <a:gd name="connsiteX70" fmla="*/ 1709531 w 3130826"/>
              <a:gd name="connsiteY70" fmla="*/ 1888435 h 3031435"/>
              <a:gd name="connsiteX71" fmla="*/ 1739348 w 3130826"/>
              <a:gd name="connsiteY71" fmla="*/ 1898374 h 3031435"/>
              <a:gd name="connsiteX72" fmla="*/ 1789044 w 3130826"/>
              <a:gd name="connsiteY72" fmla="*/ 1928192 h 3031435"/>
              <a:gd name="connsiteX73" fmla="*/ 1818861 w 3130826"/>
              <a:gd name="connsiteY73" fmla="*/ 1948070 h 3031435"/>
              <a:gd name="connsiteX74" fmla="*/ 1838739 w 3130826"/>
              <a:gd name="connsiteY74" fmla="*/ 1977887 h 3031435"/>
              <a:gd name="connsiteX75" fmla="*/ 1898374 w 3130826"/>
              <a:gd name="connsiteY75" fmla="*/ 1997766 h 3031435"/>
              <a:gd name="connsiteX76" fmla="*/ 1948070 w 3130826"/>
              <a:gd name="connsiteY76" fmla="*/ 2067340 h 3031435"/>
              <a:gd name="connsiteX77" fmla="*/ 1997766 w 3130826"/>
              <a:gd name="connsiteY77" fmla="*/ 2117035 h 3031435"/>
              <a:gd name="connsiteX78" fmla="*/ 2017644 w 3130826"/>
              <a:gd name="connsiteY78" fmla="*/ 2166731 h 3031435"/>
              <a:gd name="connsiteX79" fmla="*/ 2077279 w 3130826"/>
              <a:gd name="connsiteY79" fmla="*/ 2196548 h 3031435"/>
              <a:gd name="connsiteX80" fmla="*/ 2156792 w 3130826"/>
              <a:gd name="connsiteY80" fmla="*/ 2266122 h 3031435"/>
              <a:gd name="connsiteX81" fmla="*/ 2236305 w 3130826"/>
              <a:gd name="connsiteY81" fmla="*/ 2305879 h 3031435"/>
              <a:gd name="connsiteX82" fmla="*/ 2266122 w 3130826"/>
              <a:gd name="connsiteY82" fmla="*/ 2325757 h 3031435"/>
              <a:gd name="connsiteX83" fmla="*/ 2335696 w 3130826"/>
              <a:gd name="connsiteY83" fmla="*/ 2335696 h 3031435"/>
              <a:gd name="connsiteX84" fmla="*/ 2365513 w 3130826"/>
              <a:gd name="connsiteY84" fmla="*/ 2435087 h 3031435"/>
              <a:gd name="connsiteX85" fmla="*/ 2435087 w 3130826"/>
              <a:gd name="connsiteY85" fmla="*/ 2584174 h 3031435"/>
              <a:gd name="connsiteX86" fmla="*/ 2445026 w 3130826"/>
              <a:gd name="connsiteY86" fmla="*/ 2613992 h 3031435"/>
              <a:gd name="connsiteX87" fmla="*/ 2464905 w 3130826"/>
              <a:gd name="connsiteY87" fmla="*/ 2653748 h 3031435"/>
              <a:gd name="connsiteX88" fmla="*/ 2484783 w 3130826"/>
              <a:gd name="connsiteY88" fmla="*/ 2733261 h 3031435"/>
              <a:gd name="connsiteX89" fmla="*/ 2494722 w 3130826"/>
              <a:gd name="connsiteY89" fmla="*/ 2763079 h 3031435"/>
              <a:gd name="connsiteX90" fmla="*/ 2484783 w 3130826"/>
              <a:gd name="connsiteY90" fmla="*/ 2852531 h 3031435"/>
              <a:gd name="connsiteX91" fmla="*/ 2425148 w 3130826"/>
              <a:gd name="connsiteY91" fmla="*/ 2902227 h 3031435"/>
              <a:gd name="connsiteX92" fmla="*/ 2415209 w 3130826"/>
              <a:gd name="connsiteY92" fmla="*/ 2932044 h 3031435"/>
              <a:gd name="connsiteX93" fmla="*/ 2385392 w 3130826"/>
              <a:gd name="connsiteY93" fmla="*/ 2951922 h 3031435"/>
              <a:gd name="connsiteX94" fmla="*/ 2305879 w 3130826"/>
              <a:gd name="connsiteY94" fmla="*/ 2991679 h 3031435"/>
              <a:gd name="connsiteX95" fmla="*/ 2256183 w 3130826"/>
              <a:gd name="connsiteY95" fmla="*/ 3011557 h 3031435"/>
              <a:gd name="connsiteX96" fmla="*/ 2126974 w 3130826"/>
              <a:gd name="connsiteY96" fmla="*/ 3021496 h 3031435"/>
              <a:gd name="connsiteX97" fmla="*/ 1938131 w 3130826"/>
              <a:gd name="connsiteY97" fmla="*/ 3031435 h 3031435"/>
              <a:gd name="connsiteX98" fmla="*/ 1480931 w 3130826"/>
              <a:gd name="connsiteY98" fmla="*/ 3021496 h 3031435"/>
              <a:gd name="connsiteX99" fmla="*/ 1391479 w 3130826"/>
              <a:gd name="connsiteY99" fmla="*/ 3001618 h 3031435"/>
              <a:gd name="connsiteX100" fmla="*/ 1371600 w 3130826"/>
              <a:gd name="connsiteY100" fmla="*/ 2981740 h 3031435"/>
              <a:gd name="connsiteX101" fmla="*/ 1282148 w 3130826"/>
              <a:gd name="connsiteY101" fmla="*/ 2961861 h 3031435"/>
              <a:gd name="connsiteX102" fmla="*/ 1222513 w 3130826"/>
              <a:gd name="connsiteY102" fmla="*/ 2932044 h 3031435"/>
              <a:gd name="connsiteX103" fmla="*/ 1152939 w 3130826"/>
              <a:gd name="connsiteY103" fmla="*/ 2892287 h 3031435"/>
              <a:gd name="connsiteX104" fmla="*/ 1033670 w 3130826"/>
              <a:gd name="connsiteY104" fmla="*/ 2872409 h 3031435"/>
              <a:gd name="connsiteX105" fmla="*/ 974035 w 3130826"/>
              <a:gd name="connsiteY105" fmla="*/ 2832653 h 3031435"/>
              <a:gd name="connsiteX106" fmla="*/ 904461 w 3130826"/>
              <a:gd name="connsiteY106" fmla="*/ 2802835 h 3031435"/>
              <a:gd name="connsiteX107" fmla="*/ 834887 w 3130826"/>
              <a:gd name="connsiteY107" fmla="*/ 2763079 h 3031435"/>
              <a:gd name="connsiteX108" fmla="*/ 805070 w 3130826"/>
              <a:gd name="connsiteY108" fmla="*/ 2733261 h 3031435"/>
              <a:gd name="connsiteX109" fmla="*/ 695739 w 3130826"/>
              <a:gd name="connsiteY109" fmla="*/ 2683566 h 3031435"/>
              <a:gd name="connsiteX110" fmla="*/ 675861 w 3130826"/>
              <a:gd name="connsiteY110" fmla="*/ 2663687 h 3031435"/>
              <a:gd name="connsiteX111" fmla="*/ 646044 w 3130826"/>
              <a:gd name="connsiteY111" fmla="*/ 2653748 h 3031435"/>
              <a:gd name="connsiteX112" fmla="*/ 606287 w 3130826"/>
              <a:gd name="connsiteY112" fmla="*/ 2633870 h 3031435"/>
              <a:gd name="connsiteX113" fmla="*/ 546652 w 3130826"/>
              <a:gd name="connsiteY113" fmla="*/ 2574235 h 3031435"/>
              <a:gd name="connsiteX114" fmla="*/ 516835 w 3130826"/>
              <a:gd name="connsiteY114" fmla="*/ 2544418 h 3031435"/>
              <a:gd name="connsiteX115" fmla="*/ 487018 w 3130826"/>
              <a:gd name="connsiteY115" fmla="*/ 2524540 h 3031435"/>
              <a:gd name="connsiteX116" fmla="*/ 457200 w 3130826"/>
              <a:gd name="connsiteY116" fmla="*/ 2484783 h 3031435"/>
              <a:gd name="connsiteX117" fmla="*/ 447261 w 3130826"/>
              <a:gd name="connsiteY117" fmla="*/ 2454966 h 3031435"/>
              <a:gd name="connsiteX118" fmla="*/ 427383 w 3130826"/>
              <a:gd name="connsiteY118" fmla="*/ 2435087 h 3031435"/>
              <a:gd name="connsiteX119" fmla="*/ 377687 w 3130826"/>
              <a:gd name="connsiteY119" fmla="*/ 2375453 h 3031435"/>
              <a:gd name="connsiteX120" fmla="*/ 357809 w 3130826"/>
              <a:gd name="connsiteY120" fmla="*/ 2286000 h 3031435"/>
              <a:gd name="connsiteX121" fmla="*/ 327992 w 3130826"/>
              <a:gd name="connsiteY121" fmla="*/ 2236305 h 3031435"/>
              <a:gd name="connsiteX122" fmla="*/ 308113 w 3130826"/>
              <a:gd name="connsiteY122" fmla="*/ 2166731 h 3031435"/>
              <a:gd name="connsiteX123" fmla="*/ 288235 w 3130826"/>
              <a:gd name="connsiteY123" fmla="*/ 2136913 h 3031435"/>
              <a:gd name="connsiteX124" fmla="*/ 258418 w 3130826"/>
              <a:gd name="connsiteY124" fmla="*/ 2057400 h 3031435"/>
              <a:gd name="connsiteX125" fmla="*/ 198783 w 3130826"/>
              <a:gd name="connsiteY125" fmla="*/ 1967948 h 3031435"/>
              <a:gd name="connsiteX126" fmla="*/ 159026 w 3130826"/>
              <a:gd name="connsiteY126" fmla="*/ 1888435 h 3031435"/>
              <a:gd name="connsiteX127" fmla="*/ 139148 w 3130826"/>
              <a:gd name="connsiteY127" fmla="*/ 1719470 h 3031435"/>
              <a:gd name="connsiteX128" fmla="*/ 119270 w 3130826"/>
              <a:gd name="connsiteY128" fmla="*/ 1530627 h 3031435"/>
              <a:gd name="connsiteX129" fmla="*/ 109331 w 3130826"/>
              <a:gd name="connsiteY129" fmla="*/ 924340 h 3031435"/>
              <a:gd name="connsiteX130" fmla="*/ 99392 w 3130826"/>
              <a:gd name="connsiteY130" fmla="*/ 854766 h 3031435"/>
              <a:gd name="connsiteX131" fmla="*/ 89452 w 3130826"/>
              <a:gd name="connsiteY131" fmla="*/ 824948 h 3031435"/>
              <a:gd name="connsiteX132" fmla="*/ 79513 w 3130826"/>
              <a:gd name="connsiteY132" fmla="*/ 785192 h 3031435"/>
              <a:gd name="connsiteX133" fmla="*/ 79513 w 3130826"/>
              <a:gd name="connsiteY133" fmla="*/ 695740 h 3031435"/>
              <a:gd name="connsiteX134" fmla="*/ 69574 w 3130826"/>
              <a:gd name="connsiteY134" fmla="*/ 665922 h 303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130826" h="3031435">
                <a:moveTo>
                  <a:pt x="0" y="755374"/>
                </a:moveTo>
                <a:cubicBezTo>
                  <a:pt x="9939" y="735496"/>
                  <a:pt x="20792" y="716049"/>
                  <a:pt x="29818" y="695740"/>
                </a:cubicBezTo>
                <a:cubicBezTo>
                  <a:pt x="34073" y="686166"/>
                  <a:pt x="35072" y="675293"/>
                  <a:pt x="39757" y="665922"/>
                </a:cubicBezTo>
                <a:cubicBezTo>
                  <a:pt x="48396" y="648643"/>
                  <a:pt x="60935" y="633506"/>
                  <a:pt x="69574" y="616227"/>
                </a:cubicBezTo>
                <a:cubicBezTo>
                  <a:pt x="110720" y="533935"/>
                  <a:pt x="42428" y="642034"/>
                  <a:pt x="99392" y="556592"/>
                </a:cubicBezTo>
                <a:cubicBezTo>
                  <a:pt x="123223" y="485098"/>
                  <a:pt x="94310" y="574379"/>
                  <a:pt x="119270" y="487018"/>
                </a:cubicBezTo>
                <a:cubicBezTo>
                  <a:pt x="122148" y="476944"/>
                  <a:pt x="126331" y="467274"/>
                  <a:pt x="129209" y="457200"/>
                </a:cubicBezTo>
                <a:cubicBezTo>
                  <a:pt x="154166" y="369848"/>
                  <a:pt x="125259" y="459112"/>
                  <a:pt x="149087" y="387627"/>
                </a:cubicBezTo>
                <a:cubicBezTo>
                  <a:pt x="152100" y="369549"/>
                  <a:pt x="169616" y="254672"/>
                  <a:pt x="178905" y="248479"/>
                </a:cubicBezTo>
                <a:lnTo>
                  <a:pt x="208722" y="228600"/>
                </a:lnTo>
                <a:cubicBezTo>
                  <a:pt x="226393" y="202094"/>
                  <a:pt x="231925" y="189572"/>
                  <a:pt x="258418" y="168966"/>
                </a:cubicBezTo>
                <a:cubicBezTo>
                  <a:pt x="277276" y="154299"/>
                  <a:pt x="294875" y="135003"/>
                  <a:pt x="318052" y="129209"/>
                </a:cubicBezTo>
                <a:cubicBezTo>
                  <a:pt x="331304" y="125896"/>
                  <a:pt x="344753" y="123287"/>
                  <a:pt x="357809" y="119270"/>
                </a:cubicBezTo>
                <a:cubicBezTo>
                  <a:pt x="387849" y="110027"/>
                  <a:pt x="417444" y="99392"/>
                  <a:pt x="447261" y="89453"/>
                </a:cubicBezTo>
                <a:cubicBezTo>
                  <a:pt x="457200" y="86140"/>
                  <a:pt x="466654" y="80555"/>
                  <a:pt x="477079" y="79513"/>
                </a:cubicBezTo>
                <a:lnTo>
                  <a:pt x="576470" y="69574"/>
                </a:lnTo>
                <a:cubicBezTo>
                  <a:pt x="626248" y="63601"/>
                  <a:pt x="676035" y="57515"/>
                  <a:pt x="725557" y="49696"/>
                </a:cubicBezTo>
                <a:cubicBezTo>
                  <a:pt x="739050" y="47566"/>
                  <a:pt x="751656" y="40048"/>
                  <a:pt x="765313" y="39757"/>
                </a:cubicBezTo>
                <a:cubicBezTo>
                  <a:pt x="1063438" y="33414"/>
                  <a:pt x="1361661" y="33131"/>
                  <a:pt x="1659835" y="29818"/>
                </a:cubicBezTo>
                <a:cubicBezTo>
                  <a:pt x="1673087" y="26505"/>
                  <a:pt x="1686457" y="23632"/>
                  <a:pt x="1699592" y="19879"/>
                </a:cubicBezTo>
                <a:cubicBezTo>
                  <a:pt x="1709666" y="17001"/>
                  <a:pt x="1718980" y="10933"/>
                  <a:pt x="1729409" y="9940"/>
                </a:cubicBezTo>
                <a:cubicBezTo>
                  <a:pt x="1788867" y="4277"/>
                  <a:pt x="1848678" y="3313"/>
                  <a:pt x="1908313" y="0"/>
                </a:cubicBezTo>
                <a:lnTo>
                  <a:pt x="2305879" y="9940"/>
                </a:lnTo>
                <a:cubicBezTo>
                  <a:pt x="2326012" y="10815"/>
                  <a:pt x="2345595" y="16815"/>
                  <a:pt x="2365513" y="19879"/>
                </a:cubicBezTo>
                <a:cubicBezTo>
                  <a:pt x="2435366" y="30626"/>
                  <a:pt x="2506724" y="37131"/>
                  <a:pt x="2574235" y="59635"/>
                </a:cubicBezTo>
                <a:cubicBezTo>
                  <a:pt x="2584174" y="62948"/>
                  <a:pt x="2594422" y="65447"/>
                  <a:pt x="2604052" y="69574"/>
                </a:cubicBezTo>
                <a:cubicBezTo>
                  <a:pt x="2617671" y="75411"/>
                  <a:pt x="2629617" y="85195"/>
                  <a:pt x="2643809" y="89453"/>
                </a:cubicBezTo>
                <a:cubicBezTo>
                  <a:pt x="2674633" y="98700"/>
                  <a:pt x="2785254" y="107573"/>
                  <a:pt x="2802835" y="109331"/>
                </a:cubicBezTo>
                <a:cubicBezTo>
                  <a:pt x="2816087" y="115957"/>
                  <a:pt x="2828536" y="124524"/>
                  <a:pt x="2842592" y="129209"/>
                </a:cubicBezTo>
                <a:cubicBezTo>
                  <a:pt x="2858618" y="134551"/>
                  <a:pt x="2875796" y="135483"/>
                  <a:pt x="2892287" y="139148"/>
                </a:cubicBezTo>
                <a:cubicBezTo>
                  <a:pt x="2905622" y="142111"/>
                  <a:pt x="2918792" y="145774"/>
                  <a:pt x="2932044" y="149087"/>
                </a:cubicBezTo>
                <a:cubicBezTo>
                  <a:pt x="2993944" y="210990"/>
                  <a:pt x="2904334" y="127302"/>
                  <a:pt x="2981739" y="178905"/>
                </a:cubicBezTo>
                <a:cubicBezTo>
                  <a:pt x="2993434" y="186702"/>
                  <a:pt x="3000885" y="199574"/>
                  <a:pt x="3011557" y="208722"/>
                </a:cubicBezTo>
                <a:cubicBezTo>
                  <a:pt x="3100810" y="285224"/>
                  <a:pt x="3007142" y="194370"/>
                  <a:pt x="3081131" y="268357"/>
                </a:cubicBezTo>
                <a:lnTo>
                  <a:pt x="3110948" y="357809"/>
                </a:lnTo>
                <a:cubicBezTo>
                  <a:pt x="3114261" y="367748"/>
                  <a:pt x="3118346" y="377463"/>
                  <a:pt x="3120887" y="387627"/>
                </a:cubicBezTo>
                <a:lnTo>
                  <a:pt x="3130826" y="427383"/>
                </a:lnTo>
                <a:cubicBezTo>
                  <a:pt x="3127513" y="477079"/>
                  <a:pt x="3131691" y="527850"/>
                  <a:pt x="3120887" y="576470"/>
                </a:cubicBezTo>
                <a:cubicBezTo>
                  <a:pt x="3117385" y="592230"/>
                  <a:pt x="3073222" y="617616"/>
                  <a:pt x="3061252" y="626166"/>
                </a:cubicBezTo>
                <a:cubicBezTo>
                  <a:pt x="3041407" y="640341"/>
                  <a:pt x="2978997" y="690028"/>
                  <a:pt x="2961861" y="695740"/>
                </a:cubicBezTo>
                <a:cubicBezTo>
                  <a:pt x="2951922" y="699053"/>
                  <a:pt x="2942118" y="702801"/>
                  <a:pt x="2932044" y="705679"/>
                </a:cubicBezTo>
                <a:cubicBezTo>
                  <a:pt x="2918909" y="709432"/>
                  <a:pt x="2905246" y="711298"/>
                  <a:pt x="2892287" y="715618"/>
                </a:cubicBezTo>
                <a:cubicBezTo>
                  <a:pt x="2875361" y="721260"/>
                  <a:pt x="2860190" y="732563"/>
                  <a:pt x="2842592" y="735496"/>
                </a:cubicBezTo>
                <a:cubicBezTo>
                  <a:pt x="2799983" y="742597"/>
                  <a:pt x="2756453" y="742122"/>
                  <a:pt x="2713383" y="745435"/>
                </a:cubicBezTo>
                <a:cubicBezTo>
                  <a:pt x="2683566" y="755374"/>
                  <a:pt x="2654751" y="769089"/>
                  <a:pt x="2623931" y="775253"/>
                </a:cubicBezTo>
                <a:cubicBezTo>
                  <a:pt x="2548043" y="790430"/>
                  <a:pt x="2590998" y="783097"/>
                  <a:pt x="2494722" y="795131"/>
                </a:cubicBezTo>
                <a:cubicBezTo>
                  <a:pt x="2434637" y="810152"/>
                  <a:pt x="2467927" y="800750"/>
                  <a:pt x="2395331" y="824948"/>
                </a:cubicBezTo>
                <a:lnTo>
                  <a:pt x="2365513" y="834887"/>
                </a:lnTo>
                <a:cubicBezTo>
                  <a:pt x="2355574" y="838200"/>
                  <a:pt x="2345969" y="842772"/>
                  <a:pt x="2335696" y="844827"/>
                </a:cubicBezTo>
                <a:cubicBezTo>
                  <a:pt x="2316794" y="848607"/>
                  <a:pt x="2276558" y="854517"/>
                  <a:pt x="2256183" y="864705"/>
                </a:cubicBezTo>
                <a:cubicBezTo>
                  <a:pt x="2245499" y="870047"/>
                  <a:pt x="2237050" y="879241"/>
                  <a:pt x="2226366" y="884583"/>
                </a:cubicBezTo>
                <a:cubicBezTo>
                  <a:pt x="2210408" y="892562"/>
                  <a:pt x="2192628" y="896482"/>
                  <a:pt x="2176670" y="904461"/>
                </a:cubicBezTo>
                <a:cubicBezTo>
                  <a:pt x="2165985" y="909803"/>
                  <a:pt x="2157224" y="918413"/>
                  <a:pt x="2146852" y="924340"/>
                </a:cubicBezTo>
                <a:cubicBezTo>
                  <a:pt x="2133988" y="931691"/>
                  <a:pt x="2119660" y="936366"/>
                  <a:pt x="2107096" y="944218"/>
                </a:cubicBezTo>
                <a:cubicBezTo>
                  <a:pt x="2003877" y="1008729"/>
                  <a:pt x="2128315" y="943547"/>
                  <a:pt x="2027583" y="993913"/>
                </a:cubicBezTo>
                <a:cubicBezTo>
                  <a:pt x="2020957" y="1000539"/>
                  <a:pt x="2015202" y="1008169"/>
                  <a:pt x="2007705" y="1013792"/>
                </a:cubicBezTo>
                <a:cubicBezTo>
                  <a:pt x="1988593" y="1028126"/>
                  <a:pt x="1948070" y="1053548"/>
                  <a:pt x="1948070" y="1053548"/>
                </a:cubicBezTo>
                <a:cubicBezTo>
                  <a:pt x="1926293" y="1086215"/>
                  <a:pt x="1928539" y="1077180"/>
                  <a:pt x="1918252" y="1113183"/>
                </a:cubicBezTo>
                <a:cubicBezTo>
                  <a:pt x="1914499" y="1126318"/>
                  <a:pt x="1914422" y="1140722"/>
                  <a:pt x="1908313" y="1152940"/>
                </a:cubicBezTo>
                <a:cubicBezTo>
                  <a:pt x="1897629" y="1174308"/>
                  <a:pt x="1868557" y="1212574"/>
                  <a:pt x="1868557" y="1212574"/>
                </a:cubicBezTo>
                <a:cubicBezTo>
                  <a:pt x="1865244" y="1222513"/>
                  <a:pt x="1864008" y="1233408"/>
                  <a:pt x="1858618" y="1242392"/>
                </a:cubicBezTo>
                <a:cubicBezTo>
                  <a:pt x="1853797" y="1250427"/>
                  <a:pt x="1844593" y="1254953"/>
                  <a:pt x="1838739" y="1262270"/>
                </a:cubicBezTo>
                <a:cubicBezTo>
                  <a:pt x="1831277" y="1271598"/>
                  <a:pt x="1825487" y="1282148"/>
                  <a:pt x="1818861" y="1292087"/>
                </a:cubicBezTo>
                <a:cubicBezTo>
                  <a:pt x="1815548" y="1305339"/>
                  <a:pt x="1812675" y="1318709"/>
                  <a:pt x="1808922" y="1331844"/>
                </a:cubicBezTo>
                <a:cubicBezTo>
                  <a:pt x="1806044" y="1341918"/>
                  <a:pt x="1800576" y="1351306"/>
                  <a:pt x="1798983" y="1361661"/>
                </a:cubicBezTo>
                <a:cubicBezTo>
                  <a:pt x="1778582" y="1494269"/>
                  <a:pt x="1800029" y="1420080"/>
                  <a:pt x="1779105" y="1510748"/>
                </a:cubicBezTo>
                <a:cubicBezTo>
                  <a:pt x="1772962" y="1537368"/>
                  <a:pt x="1767261" y="1564149"/>
                  <a:pt x="1759226" y="1590261"/>
                </a:cubicBezTo>
                <a:cubicBezTo>
                  <a:pt x="1753979" y="1607313"/>
                  <a:pt x="1744475" y="1622868"/>
                  <a:pt x="1739348" y="1639957"/>
                </a:cubicBezTo>
                <a:cubicBezTo>
                  <a:pt x="1734631" y="1655682"/>
                  <a:pt x="1727118" y="1711563"/>
                  <a:pt x="1719470" y="1729409"/>
                </a:cubicBezTo>
                <a:cubicBezTo>
                  <a:pt x="1714765" y="1740389"/>
                  <a:pt x="1706218" y="1749288"/>
                  <a:pt x="1699592" y="1759227"/>
                </a:cubicBezTo>
                <a:cubicBezTo>
                  <a:pt x="1702905" y="1802296"/>
                  <a:pt x="1697664" y="1846900"/>
                  <a:pt x="1709531" y="1888435"/>
                </a:cubicBezTo>
                <a:cubicBezTo>
                  <a:pt x="1712409" y="1898509"/>
                  <a:pt x="1730364" y="1892984"/>
                  <a:pt x="1739348" y="1898374"/>
                </a:cubicBezTo>
                <a:cubicBezTo>
                  <a:pt x="1807562" y="1939304"/>
                  <a:pt x="1704577" y="1900037"/>
                  <a:pt x="1789044" y="1928192"/>
                </a:cubicBezTo>
                <a:cubicBezTo>
                  <a:pt x="1798983" y="1934818"/>
                  <a:pt x="1810414" y="1939623"/>
                  <a:pt x="1818861" y="1948070"/>
                </a:cubicBezTo>
                <a:cubicBezTo>
                  <a:pt x="1827308" y="1956517"/>
                  <a:pt x="1828610" y="1971556"/>
                  <a:pt x="1838739" y="1977887"/>
                </a:cubicBezTo>
                <a:cubicBezTo>
                  <a:pt x="1856508" y="1988992"/>
                  <a:pt x="1898374" y="1997766"/>
                  <a:pt x="1898374" y="1997766"/>
                </a:cubicBezTo>
                <a:cubicBezTo>
                  <a:pt x="2000720" y="2100109"/>
                  <a:pt x="1856498" y="1949605"/>
                  <a:pt x="1948070" y="2067340"/>
                </a:cubicBezTo>
                <a:cubicBezTo>
                  <a:pt x="1962453" y="2085832"/>
                  <a:pt x="1997766" y="2117035"/>
                  <a:pt x="1997766" y="2117035"/>
                </a:cubicBezTo>
                <a:cubicBezTo>
                  <a:pt x="2004392" y="2133600"/>
                  <a:pt x="2007274" y="2152213"/>
                  <a:pt x="2017644" y="2166731"/>
                </a:cubicBezTo>
                <a:cubicBezTo>
                  <a:pt x="2029686" y="2183590"/>
                  <a:pt x="2059365" y="2190577"/>
                  <a:pt x="2077279" y="2196548"/>
                </a:cubicBezTo>
                <a:cubicBezTo>
                  <a:pt x="2109639" y="2228908"/>
                  <a:pt x="2120628" y="2246396"/>
                  <a:pt x="2156792" y="2266122"/>
                </a:cubicBezTo>
                <a:cubicBezTo>
                  <a:pt x="2182807" y="2280312"/>
                  <a:pt x="2211649" y="2289442"/>
                  <a:pt x="2236305" y="2305879"/>
                </a:cubicBezTo>
                <a:cubicBezTo>
                  <a:pt x="2246244" y="2312505"/>
                  <a:pt x="2254681" y="2322325"/>
                  <a:pt x="2266122" y="2325757"/>
                </a:cubicBezTo>
                <a:cubicBezTo>
                  <a:pt x="2288561" y="2332489"/>
                  <a:pt x="2312505" y="2332383"/>
                  <a:pt x="2335696" y="2335696"/>
                </a:cubicBezTo>
                <a:cubicBezTo>
                  <a:pt x="2363061" y="2472526"/>
                  <a:pt x="2324652" y="2296161"/>
                  <a:pt x="2365513" y="2435087"/>
                </a:cubicBezTo>
                <a:cubicBezTo>
                  <a:pt x="2407009" y="2576173"/>
                  <a:pt x="2359450" y="2527446"/>
                  <a:pt x="2435087" y="2584174"/>
                </a:cubicBezTo>
                <a:cubicBezTo>
                  <a:pt x="2438400" y="2594113"/>
                  <a:pt x="2440899" y="2604362"/>
                  <a:pt x="2445026" y="2613992"/>
                </a:cubicBezTo>
                <a:cubicBezTo>
                  <a:pt x="2450863" y="2627610"/>
                  <a:pt x="2460220" y="2639692"/>
                  <a:pt x="2464905" y="2653748"/>
                </a:cubicBezTo>
                <a:cubicBezTo>
                  <a:pt x="2473544" y="2679666"/>
                  <a:pt x="2476144" y="2707343"/>
                  <a:pt x="2484783" y="2733261"/>
                </a:cubicBezTo>
                <a:lnTo>
                  <a:pt x="2494722" y="2763079"/>
                </a:lnTo>
                <a:cubicBezTo>
                  <a:pt x="2491409" y="2792896"/>
                  <a:pt x="2494270" y="2824070"/>
                  <a:pt x="2484783" y="2852531"/>
                </a:cubicBezTo>
                <a:cubicBezTo>
                  <a:pt x="2479317" y="2868929"/>
                  <a:pt x="2438787" y="2893134"/>
                  <a:pt x="2425148" y="2902227"/>
                </a:cubicBezTo>
                <a:cubicBezTo>
                  <a:pt x="2421835" y="2912166"/>
                  <a:pt x="2421754" y="2923863"/>
                  <a:pt x="2415209" y="2932044"/>
                </a:cubicBezTo>
                <a:cubicBezTo>
                  <a:pt x="2407747" y="2941372"/>
                  <a:pt x="2394720" y="2944460"/>
                  <a:pt x="2385392" y="2951922"/>
                </a:cubicBezTo>
                <a:cubicBezTo>
                  <a:pt x="2328245" y="2997638"/>
                  <a:pt x="2424604" y="2944190"/>
                  <a:pt x="2305879" y="2991679"/>
                </a:cubicBezTo>
                <a:cubicBezTo>
                  <a:pt x="2289314" y="2998305"/>
                  <a:pt x="2273782" y="3008624"/>
                  <a:pt x="2256183" y="3011557"/>
                </a:cubicBezTo>
                <a:cubicBezTo>
                  <a:pt x="2213574" y="3018658"/>
                  <a:pt x="2170087" y="3018801"/>
                  <a:pt x="2126974" y="3021496"/>
                </a:cubicBezTo>
                <a:lnTo>
                  <a:pt x="1938131" y="3031435"/>
                </a:lnTo>
                <a:lnTo>
                  <a:pt x="1480931" y="3021496"/>
                </a:lnTo>
                <a:cubicBezTo>
                  <a:pt x="1465964" y="3020909"/>
                  <a:pt x="1408712" y="3005926"/>
                  <a:pt x="1391479" y="3001618"/>
                </a:cubicBezTo>
                <a:cubicBezTo>
                  <a:pt x="1384853" y="2994992"/>
                  <a:pt x="1379981" y="2985931"/>
                  <a:pt x="1371600" y="2981740"/>
                </a:cubicBezTo>
                <a:cubicBezTo>
                  <a:pt x="1362237" y="2977059"/>
                  <a:pt x="1287382" y="2962908"/>
                  <a:pt x="1282148" y="2961861"/>
                </a:cubicBezTo>
                <a:cubicBezTo>
                  <a:pt x="1196698" y="2904894"/>
                  <a:pt x="1304812" y="2973193"/>
                  <a:pt x="1222513" y="2932044"/>
                </a:cubicBezTo>
                <a:cubicBezTo>
                  <a:pt x="1178887" y="2910231"/>
                  <a:pt x="1205216" y="2909713"/>
                  <a:pt x="1152939" y="2892287"/>
                </a:cubicBezTo>
                <a:cubicBezTo>
                  <a:pt x="1131139" y="2885020"/>
                  <a:pt x="1049426" y="2874660"/>
                  <a:pt x="1033670" y="2872409"/>
                </a:cubicBezTo>
                <a:cubicBezTo>
                  <a:pt x="1013792" y="2859157"/>
                  <a:pt x="996699" y="2840209"/>
                  <a:pt x="974035" y="2832653"/>
                </a:cubicBezTo>
                <a:cubicBezTo>
                  <a:pt x="945052" y="2822991"/>
                  <a:pt x="932530" y="2820378"/>
                  <a:pt x="904461" y="2802835"/>
                </a:cubicBezTo>
                <a:cubicBezTo>
                  <a:pt x="835692" y="2759855"/>
                  <a:pt x="893469" y="2782606"/>
                  <a:pt x="834887" y="2763079"/>
                </a:cubicBezTo>
                <a:cubicBezTo>
                  <a:pt x="824948" y="2753140"/>
                  <a:pt x="816929" y="2740807"/>
                  <a:pt x="805070" y="2733261"/>
                </a:cubicBezTo>
                <a:cubicBezTo>
                  <a:pt x="756185" y="2702152"/>
                  <a:pt x="739527" y="2698162"/>
                  <a:pt x="695739" y="2683566"/>
                </a:cubicBezTo>
                <a:cubicBezTo>
                  <a:pt x="689113" y="2676940"/>
                  <a:pt x="683896" y="2668508"/>
                  <a:pt x="675861" y="2663687"/>
                </a:cubicBezTo>
                <a:cubicBezTo>
                  <a:pt x="666877" y="2658297"/>
                  <a:pt x="655674" y="2657875"/>
                  <a:pt x="646044" y="2653748"/>
                </a:cubicBezTo>
                <a:cubicBezTo>
                  <a:pt x="632425" y="2647912"/>
                  <a:pt x="619539" y="2640496"/>
                  <a:pt x="606287" y="2633870"/>
                </a:cubicBezTo>
                <a:cubicBezTo>
                  <a:pt x="571294" y="2581380"/>
                  <a:pt x="604184" y="2623548"/>
                  <a:pt x="546652" y="2574235"/>
                </a:cubicBezTo>
                <a:cubicBezTo>
                  <a:pt x="535980" y="2565088"/>
                  <a:pt x="527633" y="2553416"/>
                  <a:pt x="516835" y="2544418"/>
                </a:cubicBezTo>
                <a:cubicBezTo>
                  <a:pt x="507658" y="2536771"/>
                  <a:pt x="495465" y="2532987"/>
                  <a:pt x="487018" y="2524540"/>
                </a:cubicBezTo>
                <a:cubicBezTo>
                  <a:pt x="475304" y="2512826"/>
                  <a:pt x="467139" y="2498035"/>
                  <a:pt x="457200" y="2484783"/>
                </a:cubicBezTo>
                <a:cubicBezTo>
                  <a:pt x="453887" y="2474844"/>
                  <a:pt x="452651" y="2463950"/>
                  <a:pt x="447261" y="2454966"/>
                </a:cubicBezTo>
                <a:cubicBezTo>
                  <a:pt x="442440" y="2446931"/>
                  <a:pt x="433237" y="2442404"/>
                  <a:pt x="427383" y="2435087"/>
                </a:cubicBezTo>
                <a:cubicBezTo>
                  <a:pt x="372042" y="2365910"/>
                  <a:pt x="448506" y="2446270"/>
                  <a:pt x="377687" y="2375453"/>
                </a:cubicBezTo>
                <a:cubicBezTo>
                  <a:pt x="376115" y="2367595"/>
                  <a:pt x="362913" y="2297484"/>
                  <a:pt x="357809" y="2286000"/>
                </a:cubicBezTo>
                <a:cubicBezTo>
                  <a:pt x="349963" y="2268347"/>
                  <a:pt x="336631" y="2253583"/>
                  <a:pt x="327992" y="2236305"/>
                </a:cubicBezTo>
                <a:cubicBezTo>
                  <a:pt x="308645" y="2197612"/>
                  <a:pt x="327225" y="2211327"/>
                  <a:pt x="308113" y="2166731"/>
                </a:cubicBezTo>
                <a:cubicBezTo>
                  <a:pt x="303408" y="2155751"/>
                  <a:pt x="293577" y="2147597"/>
                  <a:pt x="288235" y="2136913"/>
                </a:cubicBezTo>
                <a:cubicBezTo>
                  <a:pt x="252209" y="2064861"/>
                  <a:pt x="317003" y="2159925"/>
                  <a:pt x="258418" y="2057400"/>
                </a:cubicBezTo>
                <a:cubicBezTo>
                  <a:pt x="240638" y="2026286"/>
                  <a:pt x="210115" y="2001945"/>
                  <a:pt x="198783" y="1967948"/>
                </a:cubicBezTo>
                <a:cubicBezTo>
                  <a:pt x="175942" y="1899423"/>
                  <a:pt x="193722" y="1923129"/>
                  <a:pt x="159026" y="1888435"/>
                </a:cubicBezTo>
                <a:cubicBezTo>
                  <a:pt x="144922" y="1803810"/>
                  <a:pt x="147550" y="1828703"/>
                  <a:pt x="139148" y="1719470"/>
                </a:cubicBezTo>
                <a:cubicBezTo>
                  <a:pt x="125890" y="1547111"/>
                  <a:pt x="141950" y="1621346"/>
                  <a:pt x="119270" y="1530627"/>
                </a:cubicBezTo>
                <a:cubicBezTo>
                  <a:pt x="115957" y="1328531"/>
                  <a:pt x="115273" y="1126375"/>
                  <a:pt x="109331" y="924340"/>
                </a:cubicBezTo>
                <a:cubicBezTo>
                  <a:pt x="108642" y="900923"/>
                  <a:pt x="103987" y="877738"/>
                  <a:pt x="99392" y="854766"/>
                </a:cubicBezTo>
                <a:cubicBezTo>
                  <a:pt x="97337" y="844492"/>
                  <a:pt x="92330" y="835022"/>
                  <a:pt x="89452" y="824948"/>
                </a:cubicBezTo>
                <a:cubicBezTo>
                  <a:pt x="85699" y="811814"/>
                  <a:pt x="82826" y="798444"/>
                  <a:pt x="79513" y="785192"/>
                </a:cubicBezTo>
                <a:cubicBezTo>
                  <a:pt x="94612" y="739893"/>
                  <a:pt x="93507" y="758712"/>
                  <a:pt x="79513" y="695740"/>
                </a:cubicBezTo>
                <a:cubicBezTo>
                  <a:pt x="77240" y="685513"/>
                  <a:pt x="69574" y="665922"/>
                  <a:pt x="69574" y="665922"/>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p:sp>
        <p:nvSpPr>
          <p:cNvPr id="29" name="Forma libre 28"/>
          <p:cNvSpPr/>
          <p:nvPr/>
        </p:nvSpPr>
        <p:spPr>
          <a:xfrm>
            <a:off x="767753" y="3985178"/>
            <a:ext cx="1923267" cy="1088335"/>
          </a:xfrm>
          <a:custGeom>
            <a:avLst/>
            <a:gdLst>
              <a:gd name="connsiteX0" fmla="*/ 844887 w 2564356"/>
              <a:gd name="connsiteY0" fmla="*/ 39756 h 1451113"/>
              <a:gd name="connsiteX1" fmla="*/ 785252 w 2564356"/>
              <a:gd name="connsiteY1" fmla="*/ 29817 h 1451113"/>
              <a:gd name="connsiteX2" fmla="*/ 745495 w 2564356"/>
              <a:gd name="connsiteY2" fmla="*/ 19878 h 1451113"/>
              <a:gd name="connsiteX3" fmla="*/ 606347 w 2564356"/>
              <a:gd name="connsiteY3" fmla="*/ 0 h 1451113"/>
              <a:gd name="connsiteX4" fmla="*/ 367808 w 2564356"/>
              <a:gd name="connsiteY4" fmla="*/ 19878 h 1451113"/>
              <a:gd name="connsiteX5" fmla="*/ 308173 w 2564356"/>
              <a:gd name="connsiteY5" fmla="*/ 39756 h 1451113"/>
              <a:gd name="connsiteX6" fmla="*/ 198843 w 2564356"/>
              <a:gd name="connsiteY6" fmla="*/ 69573 h 1451113"/>
              <a:gd name="connsiteX7" fmla="*/ 129269 w 2564356"/>
              <a:gd name="connsiteY7" fmla="*/ 99391 h 1451113"/>
              <a:gd name="connsiteX8" fmla="*/ 59695 w 2564356"/>
              <a:gd name="connsiteY8" fmla="*/ 159026 h 1451113"/>
              <a:gd name="connsiteX9" fmla="*/ 39817 w 2564356"/>
              <a:gd name="connsiteY9" fmla="*/ 188843 h 1451113"/>
              <a:gd name="connsiteX10" fmla="*/ 19939 w 2564356"/>
              <a:gd name="connsiteY10" fmla="*/ 248478 h 1451113"/>
              <a:gd name="connsiteX11" fmla="*/ 10000 w 2564356"/>
              <a:gd name="connsiteY11" fmla="*/ 367747 h 1451113"/>
              <a:gd name="connsiteX12" fmla="*/ 60 w 2564356"/>
              <a:gd name="connsiteY12" fmla="*/ 417443 h 1451113"/>
              <a:gd name="connsiteX13" fmla="*/ 10000 w 2564356"/>
              <a:gd name="connsiteY13" fmla="*/ 675860 h 1451113"/>
              <a:gd name="connsiteX14" fmla="*/ 39817 w 2564356"/>
              <a:gd name="connsiteY14" fmla="*/ 715617 h 1451113"/>
              <a:gd name="connsiteX15" fmla="*/ 49756 w 2564356"/>
              <a:gd name="connsiteY15" fmla="*/ 745434 h 1451113"/>
              <a:gd name="connsiteX16" fmla="*/ 59695 w 2564356"/>
              <a:gd name="connsiteY16" fmla="*/ 785191 h 1451113"/>
              <a:gd name="connsiteX17" fmla="*/ 79573 w 2564356"/>
              <a:gd name="connsiteY17" fmla="*/ 815008 h 1451113"/>
              <a:gd name="connsiteX18" fmla="*/ 99452 w 2564356"/>
              <a:gd name="connsiteY18" fmla="*/ 874643 h 1451113"/>
              <a:gd name="connsiteX19" fmla="*/ 119330 w 2564356"/>
              <a:gd name="connsiteY19" fmla="*/ 914400 h 1451113"/>
              <a:gd name="connsiteX20" fmla="*/ 159087 w 2564356"/>
              <a:gd name="connsiteY20" fmla="*/ 974034 h 1451113"/>
              <a:gd name="connsiteX21" fmla="*/ 198843 w 2564356"/>
              <a:gd name="connsiteY21" fmla="*/ 1043608 h 1451113"/>
              <a:gd name="connsiteX22" fmla="*/ 208782 w 2564356"/>
              <a:gd name="connsiteY22" fmla="*/ 1073426 h 1451113"/>
              <a:gd name="connsiteX23" fmla="*/ 248539 w 2564356"/>
              <a:gd name="connsiteY23" fmla="*/ 1133060 h 1451113"/>
              <a:gd name="connsiteX24" fmla="*/ 268417 w 2564356"/>
              <a:gd name="connsiteY24" fmla="*/ 1172817 h 1451113"/>
              <a:gd name="connsiteX25" fmla="*/ 288295 w 2564356"/>
              <a:gd name="connsiteY25" fmla="*/ 1242391 h 1451113"/>
              <a:gd name="connsiteX26" fmla="*/ 328052 w 2564356"/>
              <a:gd name="connsiteY26" fmla="*/ 1302026 h 1451113"/>
              <a:gd name="connsiteX27" fmla="*/ 347930 w 2564356"/>
              <a:gd name="connsiteY27" fmla="*/ 1331843 h 1451113"/>
              <a:gd name="connsiteX28" fmla="*/ 357869 w 2564356"/>
              <a:gd name="connsiteY28" fmla="*/ 1361660 h 1451113"/>
              <a:gd name="connsiteX29" fmla="*/ 407565 w 2564356"/>
              <a:gd name="connsiteY29" fmla="*/ 1401417 h 1451113"/>
              <a:gd name="connsiteX30" fmla="*/ 457260 w 2564356"/>
              <a:gd name="connsiteY30" fmla="*/ 1411356 h 1451113"/>
              <a:gd name="connsiteX31" fmla="*/ 506956 w 2564356"/>
              <a:gd name="connsiteY31" fmla="*/ 1431234 h 1451113"/>
              <a:gd name="connsiteX32" fmla="*/ 735556 w 2564356"/>
              <a:gd name="connsiteY32" fmla="*/ 1451113 h 1451113"/>
              <a:gd name="connsiteX33" fmla="*/ 2286060 w 2564356"/>
              <a:gd name="connsiteY33" fmla="*/ 1441173 h 1451113"/>
              <a:gd name="connsiteX34" fmla="*/ 2345695 w 2564356"/>
              <a:gd name="connsiteY34" fmla="*/ 1401417 h 1451113"/>
              <a:gd name="connsiteX35" fmla="*/ 2385452 w 2564356"/>
              <a:gd name="connsiteY35" fmla="*/ 1381539 h 1451113"/>
              <a:gd name="connsiteX36" fmla="*/ 2405330 w 2564356"/>
              <a:gd name="connsiteY36" fmla="*/ 1361660 h 1451113"/>
              <a:gd name="connsiteX37" fmla="*/ 2514660 w 2564356"/>
              <a:gd name="connsiteY37" fmla="*/ 1311965 h 1451113"/>
              <a:gd name="connsiteX38" fmla="*/ 2534539 w 2564356"/>
              <a:gd name="connsiteY38" fmla="*/ 1292087 h 1451113"/>
              <a:gd name="connsiteX39" fmla="*/ 2544478 w 2564356"/>
              <a:gd name="connsiteY39" fmla="*/ 1242391 h 1451113"/>
              <a:gd name="connsiteX40" fmla="*/ 2564356 w 2564356"/>
              <a:gd name="connsiteY40" fmla="*/ 1182756 h 1451113"/>
              <a:gd name="connsiteX41" fmla="*/ 2554417 w 2564356"/>
              <a:gd name="connsiteY41" fmla="*/ 556591 h 1451113"/>
              <a:gd name="connsiteX42" fmla="*/ 2544478 w 2564356"/>
              <a:gd name="connsiteY42" fmla="*/ 506895 h 1451113"/>
              <a:gd name="connsiteX43" fmla="*/ 2524600 w 2564356"/>
              <a:gd name="connsiteY43" fmla="*/ 477078 h 1451113"/>
              <a:gd name="connsiteX44" fmla="*/ 2474904 w 2564356"/>
              <a:gd name="connsiteY44" fmla="*/ 387626 h 1451113"/>
              <a:gd name="connsiteX45" fmla="*/ 2455026 w 2564356"/>
              <a:gd name="connsiteY45" fmla="*/ 327991 h 1451113"/>
              <a:gd name="connsiteX46" fmla="*/ 2395391 w 2564356"/>
              <a:gd name="connsiteY46" fmla="*/ 248478 h 1451113"/>
              <a:gd name="connsiteX47" fmla="*/ 2365573 w 2564356"/>
              <a:gd name="connsiteY47" fmla="*/ 228600 h 1451113"/>
              <a:gd name="connsiteX48" fmla="*/ 2276121 w 2564356"/>
              <a:gd name="connsiteY48" fmla="*/ 218660 h 1451113"/>
              <a:gd name="connsiteX49" fmla="*/ 2216487 w 2564356"/>
              <a:gd name="connsiteY49" fmla="*/ 208721 h 1451113"/>
              <a:gd name="connsiteX50" fmla="*/ 1828860 w 2564356"/>
              <a:gd name="connsiteY50" fmla="*/ 178904 h 1451113"/>
              <a:gd name="connsiteX51" fmla="*/ 1331904 w 2564356"/>
              <a:gd name="connsiteY51" fmla="*/ 168965 h 1451113"/>
              <a:gd name="connsiteX52" fmla="*/ 1192756 w 2564356"/>
              <a:gd name="connsiteY52" fmla="*/ 159026 h 1451113"/>
              <a:gd name="connsiteX53" fmla="*/ 1162939 w 2564356"/>
              <a:gd name="connsiteY53" fmla="*/ 149087 h 1451113"/>
              <a:gd name="connsiteX54" fmla="*/ 1113243 w 2564356"/>
              <a:gd name="connsiteY54" fmla="*/ 139147 h 1451113"/>
              <a:gd name="connsiteX55" fmla="*/ 1073487 w 2564356"/>
              <a:gd name="connsiteY55" fmla="*/ 129208 h 1451113"/>
              <a:gd name="connsiteX56" fmla="*/ 934339 w 2564356"/>
              <a:gd name="connsiteY56" fmla="*/ 119269 h 1451113"/>
              <a:gd name="connsiteX57" fmla="*/ 834947 w 2564356"/>
              <a:gd name="connsiteY57" fmla="*/ 89452 h 1451113"/>
              <a:gd name="connsiteX58" fmla="*/ 844887 w 2564356"/>
              <a:gd name="connsiteY58" fmla="*/ 39756 h 145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564356" h="1451113">
                <a:moveTo>
                  <a:pt x="844887" y="39756"/>
                </a:moveTo>
                <a:cubicBezTo>
                  <a:pt x="836605" y="29817"/>
                  <a:pt x="805013" y="33769"/>
                  <a:pt x="785252" y="29817"/>
                </a:cubicBezTo>
                <a:cubicBezTo>
                  <a:pt x="771857" y="27138"/>
                  <a:pt x="758996" y="21955"/>
                  <a:pt x="745495" y="19878"/>
                </a:cubicBezTo>
                <a:cubicBezTo>
                  <a:pt x="540880" y="-11601"/>
                  <a:pt x="740855" y="26901"/>
                  <a:pt x="606347" y="0"/>
                </a:cubicBezTo>
                <a:cubicBezTo>
                  <a:pt x="568435" y="2230"/>
                  <a:pt x="429106" y="5732"/>
                  <a:pt x="367808" y="19878"/>
                </a:cubicBezTo>
                <a:cubicBezTo>
                  <a:pt x="347391" y="24590"/>
                  <a:pt x="328501" y="34674"/>
                  <a:pt x="308173" y="39756"/>
                </a:cubicBezTo>
                <a:cubicBezTo>
                  <a:pt x="296015" y="42795"/>
                  <a:pt x="224851" y="58426"/>
                  <a:pt x="198843" y="69573"/>
                </a:cubicBezTo>
                <a:cubicBezTo>
                  <a:pt x="112875" y="106417"/>
                  <a:pt x="199194" y="76083"/>
                  <a:pt x="129269" y="99391"/>
                </a:cubicBezTo>
                <a:cubicBezTo>
                  <a:pt x="102292" y="117376"/>
                  <a:pt x="78976" y="130104"/>
                  <a:pt x="59695" y="159026"/>
                </a:cubicBezTo>
                <a:cubicBezTo>
                  <a:pt x="53069" y="168965"/>
                  <a:pt x="44668" y="177927"/>
                  <a:pt x="39817" y="188843"/>
                </a:cubicBezTo>
                <a:cubicBezTo>
                  <a:pt x="31307" y="207991"/>
                  <a:pt x="19939" y="248478"/>
                  <a:pt x="19939" y="248478"/>
                </a:cubicBezTo>
                <a:cubicBezTo>
                  <a:pt x="16626" y="288234"/>
                  <a:pt x="14661" y="328126"/>
                  <a:pt x="10000" y="367747"/>
                </a:cubicBezTo>
                <a:cubicBezTo>
                  <a:pt x="8026" y="384525"/>
                  <a:pt x="60" y="400550"/>
                  <a:pt x="60" y="417443"/>
                </a:cubicBezTo>
                <a:cubicBezTo>
                  <a:pt x="60" y="503646"/>
                  <a:pt x="-1393" y="590413"/>
                  <a:pt x="10000" y="675860"/>
                </a:cubicBezTo>
                <a:cubicBezTo>
                  <a:pt x="12189" y="692280"/>
                  <a:pt x="29878" y="702365"/>
                  <a:pt x="39817" y="715617"/>
                </a:cubicBezTo>
                <a:cubicBezTo>
                  <a:pt x="43130" y="725556"/>
                  <a:pt x="46878" y="735360"/>
                  <a:pt x="49756" y="745434"/>
                </a:cubicBezTo>
                <a:cubicBezTo>
                  <a:pt x="53509" y="758569"/>
                  <a:pt x="54314" y="772635"/>
                  <a:pt x="59695" y="785191"/>
                </a:cubicBezTo>
                <a:cubicBezTo>
                  <a:pt x="64400" y="796170"/>
                  <a:pt x="74722" y="804092"/>
                  <a:pt x="79573" y="815008"/>
                </a:cubicBezTo>
                <a:cubicBezTo>
                  <a:pt x="88083" y="834156"/>
                  <a:pt x="90081" y="855901"/>
                  <a:pt x="99452" y="874643"/>
                </a:cubicBezTo>
                <a:cubicBezTo>
                  <a:pt x="106078" y="887895"/>
                  <a:pt x="111707" y="901695"/>
                  <a:pt x="119330" y="914400"/>
                </a:cubicBezTo>
                <a:cubicBezTo>
                  <a:pt x="131622" y="934886"/>
                  <a:pt x="159087" y="974034"/>
                  <a:pt x="159087" y="974034"/>
                </a:cubicBezTo>
                <a:cubicBezTo>
                  <a:pt x="180108" y="1058121"/>
                  <a:pt x="151471" y="972549"/>
                  <a:pt x="198843" y="1043608"/>
                </a:cubicBezTo>
                <a:cubicBezTo>
                  <a:pt x="204654" y="1052325"/>
                  <a:pt x="203694" y="1064268"/>
                  <a:pt x="208782" y="1073426"/>
                </a:cubicBezTo>
                <a:cubicBezTo>
                  <a:pt x="220384" y="1094310"/>
                  <a:pt x="237855" y="1111692"/>
                  <a:pt x="248539" y="1133060"/>
                </a:cubicBezTo>
                <a:cubicBezTo>
                  <a:pt x="255165" y="1146312"/>
                  <a:pt x="263215" y="1158944"/>
                  <a:pt x="268417" y="1172817"/>
                </a:cubicBezTo>
                <a:cubicBezTo>
                  <a:pt x="274354" y="1188650"/>
                  <a:pt x="279055" y="1225758"/>
                  <a:pt x="288295" y="1242391"/>
                </a:cubicBezTo>
                <a:cubicBezTo>
                  <a:pt x="299897" y="1263275"/>
                  <a:pt x="314800" y="1282148"/>
                  <a:pt x="328052" y="1302026"/>
                </a:cubicBezTo>
                <a:cubicBezTo>
                  <a:pt x="334678" y="1311965"/>
                  <a:pt x="344153" y="1320511"/>
                  <a:pt x="347930" y="1331843"/>
                </a:cubicBezTo>
                <a:cubicBezTo>
                  <a:pt x="351243" y="1341782"/>
                  <a:pt x="352479" y="1352676"/>
                  <a:pt x="357869" y="1361660"/>
                </a:cubicBezTo>
                <a:cubicBezTo>
                  <a:pt x="364913" y="1373400"/>
                  <a:pt x="397078" y="1397484"/>
                  <a:pt x="407565" y="1401417"/>
                </a:cubicBezTo>
                <a:cubicBezTo>
                  <a:pt x="423382" y="1407348"/>
                  <a:pt x="441079" y="1406502"/>
                  <a:pt x="457260" y="1411356"/>
                </a:cubicBezTo>
                <a:cubicBezTo>
                  <a:pt x="474349" y="1416483"/>
                  <a:pt x="489511" y="1427496"/>
                  <a:pt x="506956" y="1431234"/>
                </a:cubicBezTo>
                <a:cubicBezTo>
                  <a:pt x="544637" y="1439308"/>
                  <a:pt x="718362" y="1449885"/>
                  <a:pt x="735556" y="1451113"/>
                </a:cubicBezTo>
                <a:lnTo>
                  <a:pt x="2286060" y="1441173"/>
                </a:lnTo>
                <a:cubicBezTo>
                  <a:pt x="2309939" y="1440436"/>
                  <a:pt x="2324326" y="1412101"/>
                  <a:pt x="2345695" y="1401417"/>
                </a:cubicBezTo>
                <a:lnTo>
                  <a:pt x="2385452" y="1381539"/>
                </a:lnTo>
                <a:cubicBezTo>
                  <a:pt x="2392078" y="1374913"/>
                  <a:pt x="2397295" y="1366481"/>
                  <a:pt x="2405330" y="1361660"/>
                </a:cubicBezTo>
                <a:cubicBezTo>
                  <a:pt x="2460879" y="1328330"/>
                  <a:pt x="2468516" y="1327346"/>
                  <a:pt x="2514660" y="1311965"/>
                </a:cubicBezTo>
                <a:cubicBezTo>
                  <a:pt x="2521286" y="1305339"/>
                  <a:pt x="2530848" y="1300700"/>
                  <a:pt x="2534539" y="1292087"/>
                </a:cubicBezTo>
                <a:cubicBezTo>
                  <a:pt x="2541194" y="1276560"/>
                  <a:pt x="2540033" y="1258689"/>
                  <a:pt x="2544478" y="1242391"/>
                </a:cubicBezTo>
                <a:cubicBezTo>
                  <a:pt x="2549991" y="1222176"/>
                  <a:pt x="2557730" y="1202634"/>
                  <a:pt x="2564356" y="1182756"/>
                </a:cubicBezTo>
                <a:cubicBezTo>
                  <a:pt x="2561043" y="974034"/>
                  <a:pt x="2560554" y="765249"/>
                  <a:pt x="2554417" y="556591"/>
                </a:cubicBezTo>
                <a:cubicBezTo>
                  <a:pt x="2553920" y="539705"/>
                  <a:pt x="2550410" y="522713"/>
                  <a:pt x="2544478" y="506895"/>
                </a:cubicBezTo>
                <a:cubicBezTo>
                  <a:pt x="2540284" y="495710"/>
                  <a:pt x="2529451" y="487994"/>
                  <a:pt x="2524600" y="477078"/>
                </a:cubicBezTo>
                <a:cubicBezTo>
                  <a:pt x="2485683" y="389515"/>
                  <a:pt x="2529327" y="442049"/>
                  <a:pt x="2474904" y="387626"/>
                </a:cubicBezTo>
                <a:lnTo>
                  <a:pt x="2455026" y="327991"/>
                </a:lnTo>
                <a:cubicBezTo>
                  <a:pt x="2441327" y="286893"/>
                  <a:pt x="2444338" y="281109"/>
                  <a:pt x="2395391" y="248478"/>
                </a:cubicBezTo>
                <a:cubicBezTo>
                  <a:pt x="2385452" y="241852"/>
                  <a:pt x="2377162" y="231497"/>
                  <a:pt x="2365573" y="228600"/>
                </a:cubicBezTo>
                <a:cubicBezTo>
                  <a:pt x="2336468" y="221324"/>
                  <a:pt x="2305859" y="222625"/>
                  <a:pt x="2276121" y="218660"/>
                </a:cubicBezTo>
                <a:cubicBezTo>
                  <a:pt x="2256146" y="215996"/>
                  <a:pt x="2236192" y="212943"/>
                  <a:pt x="2216487" y="208721"/>
                </a:cubicBezTo>
                <a:cubicBezTo>
                  <a:pt x="2007088" y="163850"/>
                  <a:pt x="2277850" y="189990"/>
                  <a:pt x="1828860" y="178904"/>
                </a:cubicBezTo>
                <a:lnTo>
                  <a:pt x="1331904" y="168965"/>
                </a:lnTo>
                <a:cubicBezTo>
                  <a:pt x="1285521" y="165652"/>
                  <a:pt x="1238938" y="164459"/>
                  <a:pt x="1192756" y="159026"/>
                </a:cubicBezTo>
                <a:cubicBezTo>
                  <a:pt x="1182351" y="157802"/>
                  <a:pt x="1173103" y="151628"/>
                  <a:pt x="1162939" y="149087"/>
                </a:cubicBezTo>
                <a:cubicBezTo>
                  <a:pt x="1146550" y="144990"/>
                  <a:pt x="1129734" y="142812"/>
                  <a:pt x="1113243" y="139147"/>
                </a:cubicBezTo>
                <a:cubicBezTo>
                  <a:pt x="1099908" y="136184"/>
                  <a:pt x="1087063" y="130716"/>
                  <a:pt x="1073487" y="129208"/>
                </a:cubicBezTo>
                <a:cubicBezTo>
                  <a:pt x="1027271" y="124073"/>
                  <a:pt x="980722" y="122582"/>
                  <a:pt x="934339" y="119269"/>
                </a:cubicBezTo>
                <a:cubicBezTo>
                  <a:pt x="861745" y="95071"/>
                  <a:pt x="895032" y="104473"/>
                  <a:pt x="834947" y="89452"/>
                </a:cubicBezTo>
                <a:cubicBezTo>
                  <a:pt x="812726" y="67230"/>
                  <a:pt x="853169" y="49695"/>
                  <a:pt x="844887" y="39756"/>
                </a:cubicBezTo>
                <a:close/>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1" name="Forma libre 30"/>
          <p:cNvSpPr/>
          <p:nvPr/>
        </p:nvSpPr>
        <p:spPr>
          <a:xfrm>
            <a:off x="2450385" y="2218728"/>
            <a:ext cx="983999" cy="1062842"/>
          </a:xfrm>
          <a:custGeom>
            <a:avLst/>
            <a:gdLst>
              <a:gd name="connsiteX0" fmla="*/ 715651 w 1311999"/>
              <a:gd name="connsiteY0" fmla="*/ 15705 h 1417122"/>
              <a:gd name="connsiteX1" fmla="*/ 487051 w 1311999"/>
              <a:gd name="connsiteY1" fmla="*/ 5766 h 1417122"/>
              <a:gd name="connsiteX2" fmla="*/ 427417 w 1311999"/>
              <a:gd name="connsiteY2" fmla="*/ 15705 h 1417122"/>
              <a:gd name="connsiteX3" fmla="*/ 367782 w 1311999"/>
              <a:gd name="connsiteY3" fmla="*/ 35583 h 1417122"/>
              <a:gd name="connsiteX4" fmla="*/ 328025 w 1311999"/>
              <a:gd name="connsiteY4" fmla="*/ 75339 h 1417122"/>
              <a:gd name="connsiteX5" fmla="*/ 268391 w 1311999"/>
              <a:gd name="connsiteY5" fmla="*/ 95218 h 1417122"/>
              <a:gd name="connsiteX6" fmla="*/ 238573 w 1311999"/>
              <a:gd name="connsiteY6" fmla="*/ 115096 h 1417122"/>
              <a:gd name="connsiteX7" fmla="*/ 198817 w 1311999"/>
              <a:gd name="connsiteY7" fmla="*/ 125035 h 1417122"/>
              <a:gd name="connsiteX8" fmla="*/ 168999 w 1311999"/>
              <a:gd name="connsiteY8" fmla="*/ 134974 h 1417122"/>
              <a:gd name="connsiteX9" fmla="*/ 89486 w 1311999"/>
              <a:gd name="connsiteY9" fmla="*/ 194609 h 1417122"/>
              <a:gd name="connsiteX10" fmla="*/ 69608 w 1311999"/>
              <a:gd name="connsiteY10" fmla="*/ 224426 h 1417122"/>
              <a:gd name="connsiteX11" fmla="*/ 39791 w 1311999"/>
              <a:gd name="connsiteY11" fmla="*/ 244305 h 1417122"/>
              <a:gd name="connsiteX12" fmla="*/ 19912 w 1311999"/>
              <a:gd name="connsiteY12" fmla="*/ 264183 h 1417122"/>
              <a:gd name="connsiteX13" fmla="*/ 34 w 1311999"/>
              <a:gd name="connsiteY13" fmla="*/ 323818 h 1417122"/>
              <a:gd name="connsiteX14" fmla="*/ 19912 w 1311999"/>
              <a:gd name="connsiteY14" fmla="*/ 830713 h 1417122"/>
              <a:gd name="connsiteX15" fmla="*/ 29851 w 1311999"/>
              <a:gd name="connsiteY15" fmla="*/ 870470 h 1417122"/>
              <a:gd name="connsiteX16" fmla="*/ 49730 w 1311999"/>
              <a:gd name="connsiteY16" fmla="*/ 959922 h 1417122"/>
              <a:gd name="connsiteX17" fmla="*/ 59669 w 1311999"/>
              <a:gd name="connsiteY17" fmla="*/ 989739 h 1417122"/>
              <a:gd name="connsiteX18" fmla="*/ 79547 w 1311999"/>
              <a:gd name="connsiteY18" fmla="*/ 1059313 h 1417122"/>
              <a:gd name="connsiteX19" fmla="*/ 99425 w 1311999"/>
              <a:gd name="connsiteY19" fmla="*/ 1099070 h 1417122"/>
              <a:gd name="connsiteX20" fmla="*/ 149121 w 1311999"/>
              <a:gd name="connsiteY20" fmla="*/ 1208400 h 1417122"/>
              <a:gd name="connsiteX21" fmla="*/ 168999 w 1311999"/>
              <a:gd name="connsiteY21" fmla="*/ 1238218 h 1417122"/>
              <a:gd name="connsiteX22" fmla="*/ 188878 w 1311999"/>
              <a:gd name="connsiteY22" fmla="*/ 1268035 h 1417122"/>
              <a:gd name="connsiteX23" fmla="*/ 218695 w 1311999"/>
              <a:gd name="connsiteY23" fmla="*/ 1327670 h 1417122"/>
              <a:gd name="connsiteX24" fmla="*/ 228634 w 1311999"/>
              <a:gd name="connsiteY24" fmla="*/ 1357487 h 1417122"/>
              <a:gd name="connsiteX25" fmla="*/ 298208 w 1311999"/>
              <a:gd name="connsiteY25" fmla="*/ 1387305 h 1417122"/>
              <a:gd name="connsiteX26" fmla="*/ 328025 w 1311999"/>
              <a:gd name="connsiteY26" fmla="*/ 1407183 h 1417122"/>
              <a:gd name="connsiteX27" fmla="*/ 407538 w 1311999"/>
              <a:gd name="connsiteY27" fmla="*/ 1417122 h 1417122"/>
              <a:gd name="connsiteX28" fmla="*/ 834921 w 1311999"/>
              <a:gd name="connsiteY28" fmla="*/ 1407183 h 1417122"/>
              <a:gd name="connsiteX29" fmla="*/ 894556 w 1311999"/>
              <a:gd name="connsiteY29" fmla="*/ 1387305 h 1417122"/>
              <a:gd name="connsiteX30" fmla="*/ 944251 w 1311999"/>
              <a:gd name="connsiteY30" fmla="*/ 1337609 h 1417122"/>
              <a:gd name="connsiteX31" fmla="*/ 964130 w 1311999"/>
              <a:gd name="connsiteY31" fmla="*/ 1317731 h 1417122"/>
              <a:gd name="connsiteX32" fmla="*/ 993947 w 1311999"/>
              <a:gd name="connsiteY32" fmla="*/ 1297853 h 1417122"/>
              <a:gd name="connsiteX33" fmla="*/ 1033704 w 1311999"/>
              <a:gd name="connsiteY33" fmla="*/ 1258096 h 1417122"/>
              <a:gd name="connsiteX34" fmla="*/ 1063521 w 1311999"/>
              <a:gd name="connsiteY34" fmla="*/ 1248157 h 1417122"/>
              <a:gd name="connsiteX35" fmla="*/ 1113217 w 1311999"/>
              <a:gd name="connsiteY35" fmla="*/ 1208400 h 1417122"/>
              <a:gd name="connsiteX36" fmla="*/ 1172851 w 1311999"/>
              <a:gd name="connsiteY36" fmla="*/ 1118948 h 1417122"/>
              <a:gd name="connsiteX37" fmla="*/ 1192730 w 1311999"/>
              <a:gd name="connsiteY37" fmla="*/ 1089131 h 1417122"/>
              <a:gd name="connsiteX38" fmla="*/ 1212608 w 1311999"/>
              <a:gd name="connsiteY38" fmla="*/ 1059313 h 1417122"/>
              <a:gd name="connsiteX39" fmla="*/ 1222547 w 1311999"/>
              <a:gd name="connsiteY39" fmla="*/ 949983 h 1417122"/>
              <a:gd name="connsiteX40" fmla="*/ 1242425 w 1311999"/>
              <a:gd name="connsiteY40" fmla="*/ 880409 h 1417122"/>
              <a:gd name="connsiteX41" fmla="*/ 1272243 w 1311999"/>
              <a:gd name="connsiteY41" fmla="*/ 731322 h 1417122"/>
              <a:gd name="connsiteX42" fmla="*/ 1282182 w 1311999"/>
              <a:gd name="connsiteY42" fmla="*/ 621992 h 1417122"/>
              <a:gd name="connsiteX43" fmla="*/ 1292121 w 1311999"/>
              <a:gd name="connsiteY43" fmla="*/ 592174 h 1417122"/>
              <a:gd name="connsiteX44" fmla="*/ 1311999 w 1311999"/>
              <a:gd name="connsiteY44" fmla="*/ 502722 h 1417122"/>
              <a:gd name="connsiteX45" fmla="*/ 1302060 w 1311999"/>
              <a:gd name="connsiteY45" fmla="*/ 254244 h 1417122"/>
              <a:gd name="connsiteX46" fmla="*/ 1282182 w 1311999"/>
              <a:gd name="connsiteY46" fmla="*/ 214487 h 1417122"/>
              <a:gd name="connsiteX47" fmla="*/ 1222547 w 1311999"/>
              <a:gd name="connsiteY47" fmla="*/ 144913 h 1417122"/>
              <a:gd name="connsiteX48" fmla="*/ 1162912 w 1311999"/>
              <a:gd name="connsiteY48" fmla="*/ 105157 h 1417122"/>
              <a:gd name="connsiteX49" fmla="*/ 1133095 w 1311999"/>
              <a:gd name="connsiteY49" fmla="*/ 85279 h 1417122"/>
              <a:gd name="connsiteX50" fmla="*/ 1113217 w 1311999"/>
              <a:gd name="connsiteY50" fmla="*/ 65400 h 1417122"/>
              <a:gd name="connsiteX51" fmla="*/ 1083399 w 1311999"/>
              <a:gd name="connsiteY51" fmla="*/ 55461 h 1417122"/>
              <a:gd name="connsiteX52" fmla="*/ 984008 w 1311999"/>
              <a:gd name="connsiteY52" fmla="*/ 15705 h 1417122"/>
              <a:gd name="connsiteX53" fmla="*/ 715651 w 1311999"/>
              <a:gd name="connsiteY53" fmla="*/ 15705 h 141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11999" h="1417122">
                <a:moveTo>
                  <a:pt x="715651" y="15705"/>
                </a:moveTo>
                <a:cubicBezTo>
                  <a:pt x="632825" y="14049"/>
                  <a:pt x="672465" y="-9686"/>
                  <a:pt x="487051" y="5766"/>
                </a:cubicBezTo>
                <a:cubicBezTo>
                  <a:pt x="466968" y="7440"/>
                  <a:pt x="446968" y="10817"/>
                  <a:pt x="427417" y="15705"/>
                </a:cubicBezTo>
                <a:cubicBezTo>
                  <a:pt x="407089" y="20787"/>
                  <a:pt x="367782" y="35583"/>
                  <a:pt x="367782" y="35583"/>
                </a:cubicBezTo>
                <a:cubicBezTo>
                  <a:pt x="354530" y="48835"/>
                  <a:pt x="344096" y="65697"/>
                  <a:pt x="328025" y="75339"/>
                </a:cubicBezTo>
                <a:cubicBezTo>
                  <a:pt x="310058" y="86119"/>
                  <a:pt x="285825" y="83595"/>
                  <a:pt x="268391" y="95218"/>
                </a:cubicBezTo>
                <a:cubicBezTo>
                  <a:pt x="258452" y="101844"/>
                  <a:pt x="249553" y="110391"/>
                  <a:pt x="238573" y="115096"/>
                </a:cubicBezTo>
                <a:cubicBezTo>
                  <a:pt x="226018" y="120477"/>
                  <a:pt x="211951" y="121282"/>
                  <a:pt x="198817" y="125035"/>
                </a:cubicBezTo>
                <a:cubicBezTo>
                  <a:pt x="188743" y="127913"/>
                  <a:pt x="178938" y="131661"/>
                  <a:pt x="168999" y="134974"/>
                </a:cubicBezTo>
                <a:cubicBezTo>
                  <a:pt x="111896" y="192078"/>
                  <a:pt x="141529" y="177262"/>
                  <a:pt x="89486" y="194609"/>
                </a:cubicBezTo>
                <a:cubicBezTo>
                  <a:pt x="82860" y="204548"/>
                  <a:pt x="78054" y="215979"/>
                  <a:pt x="69608" y="224426"/>
                </a:cubicBezTo>
                <a:cubicBezTo>
                  <a:pt x="61161" y="232873"/>
                  <a:pt x="49119" y="236843"/>
                  <a:pt x="39791" y="244305"/>
                </a:cubicBezTo>
                <a:cubicBezTo>
                  <a:pt x="32474" y="250159"/>
                  <a:pt x="26538" y="257557"/>
                  <a:pt x="19912" y="264183"/>
                </a:cubicBezTo>
                <a:cubicBezTo>
                  <a:pt x="13286" y="284061"/>
                  <a:pt x="-787" y="302881"/>
                  <a:pt x="34" y="323818"/>
                </a:cubicBezTo>
                <a:cubicBezTo>
                  <a:pt x="6660" y="492783"/>
                  <a:pt x="10702" y="661869"/>
                  <a:pt x="19912" y="830713"/>
                </a:cubicBezTo>
                <a:cubicBezTo>
                  <a:pt x="20656" y="844353"/>
                  <a:pt x="26888" y="857135"/>
                  <a:pt x="29851" y="870470"/>
                </a:cubicBezTo>
                <a:cubicBezTo>
                  <a:pt x="40096" y="916573"/>
                  <a:pt x="37613" y="917513"/>
                  <a:pt x="49730" y="959922"/>
                </a:cubicBezTo>
                <a:cubicBezTo>
                  <a:pt x="52608" y="969996"/>
                  <a:pt x="56791" y="979665"/>
                  <a:pt x="59669" y="989739"/>
                </a:cubicBezTo>
                <a:cubicBezTo>
                  <a:pt x="66875" y="1014960"/>
                  <a:pt x="69333" y="1035480"/>
                  <a:pt x="79547" y="1059313"/>
                </a:cubicBezTo>
                <a:cubicBezTo>
                  <a:pt x="85383" y="1072932"/>
                  <a:pt x="92799" y="1085818"/>
                  <a:pt x="99425" y="1099070"/>
                </a:cubicBezTo>
                <a:cubicBezTo>
                  <a:pt x="114050" y="1172194"/>
                  <a:pt x="99993" y="1134708"/>
                  <a:pt x="149121" y="1208400"/>
                </a:cubicBezTo>
                <a:lnTo>
                  <a:pt x="168999" y="1238218"/>
                </a:lnTo>
                <a:lnTo>
                  <a:pt x="188878" y="1268035"/>
                </a:lnTo>
                <a:cubicBezTo>
                  <a:pt x="213859" y="1342981"/>
                  <a:pt x="180162" y="1250604"/>
                  <a:pt x="218695" y="1327670"/>
                </a:cubicBezTo>
                <a:cubicBezTo>
                  <a:pt x="223380" y="1337041"/>
                  <a:pt x="222089" y="1349306"/>
                  <a:pt x="228634" y="1357487"/>
                </a:cubicBezTo>
                <a:cubicBezTo>
                  <a:pt x="245795" y="1378938"/>
                  <a:pt x="274333" y="1381336"/>
                  <a:pt x="298208" y="1387305"/>
                </a:cubicBezTo>
                <a:cubicBezTo>
                  <a:pt x="308147" y="1393931"/>
                  <a:pt x="316501" y="1404040"/>
                  <a:pt x="328025" y="1407183"/>
                </a:cubicBezTo>
                <a:cubicBezTo>
                  <a:pt x="353794" y="1414211"/>
                  <a:pt x="380827" y="1417122"/>
                  <a:pt x="407538" y="1417122"/>
                </a:cubicBezTo>
                <a:cubicBezTo>
                  <a:pt x="550038" y="1417122"/>
                  <a:pt x="692460" y="1410496"/>
                  <a:pt x="834921" y="1407183"/>
                </a:cubicBezTo>
                <a:cubicBezTo>
                  <a:pt x="854799" y="1400557"/>
                  <a:pt x="879740" y="1402122"/>
                  <a:pt x="894556" y="1387305"/>
                </a:cubicBezTo>
                <a:lnTo>
                  <a:pt x="944251" y="1337609"/>
                </a:lnTo>
                <a:cubicBezTo>
                  <a:pt x="950877" y="1330983"/>
                  <a:pt x="956333" y="1322929"/>
                  <a:pt x="964130" y="1317731"/>
                </a:cubicBezTo>
                <a:cubicBezTo>
                  <a:pt x="974069" y="1311105"/>
                  <a:pt x="984878" y="1305627"/>
                  <a:pt x="993947" y="1297853"/>
                </a:cubicBezTo>
                <a:cubicBezTo>
                  <a:pt x="1008177" y="1285656"/>
                  <a:pt x="1015924" y="1264023"/>
                  <a:pt x="1033704" y="1258096"/>
                </a:cubicBezTo>
                <a:cubicBezTo>
                  <a:pt x="1043643" y="1254783"/>
                  <a:pt x="1054150" y="1252842"/>
                  <a:pt x="1063521" y="1248157"/>
                </a:cubicBezTo>
                <a:cubicBezTo>
                  <a:pt x="1079170" y="1240333"/>
                  <a:pt x="1102123" y="1223192"/>
                  <a:pt x="1113217" y="1208400"/>
                </a:cubicBezTo>
                <a:cubicBezTo>
                  <a:pt x="1113239" y="1208371"/>
                  <a:pt x="1162902" y="1133871"/>
                  <a:pt x="1172851" y="1118948"/>
                </a:cubicBezTo>
                <a:lnTo>
                  <a:pt x="1192730" y="1089131"/>
                </a:lnTo>
                <a:lnTo>
                  <a:pt x="1212608" y="1059313"/>
                </a:lnTo>
                <a:cubicBezTo>
                  <a:pt x="1215921" y="1022870"/>
                  <a:pt x="1217711" y="986256"/>
                  <a:pt x="1222547" y="949983"/>
                </a:cubicBezTo>
                <a:cubicBezTo>
                  <a:pt x="1225321" y="929181"/>
                  <a:pt x="1235611" y="900852"/>
                  <a:pt x="1242425" y="880409"/>
                </a:cubicBezTo>
                <a:cubicBezTo>
                  <a:pt x="1264026" y="750805"/>
                  <a:pt x="1249558" y="799376"/>
                  <a:pt x="1272243" y="731322"/>
                </a:cubicBezTo>
                <a:cubicBezTo>
                  <a:pt x="1275556" y="694879"/>
                  <a:pt x="1277007" y="658218"/>
                  <a:pt x="1282182" y="621992"/>
                </a:cubicBezTo>
                <a:cubicBezTo>
                  <a:pt x="1283664" y="611620"/>
                  <a:pt x="1289848" y="602401"/>
                  <a:pt x="1292121" y="592174"/>
                </a:cubicBezTo>
                <a:cubicBezTo>
                  <a:pt x="1315443" y="487223"/>
                  <a:pt x="1289625" y="569843"/>
                  <a:pt x="1311999" y="502722"/>
                </a:cubicBezTo>
                <a:cubicBezTo>
                  <a:pt x="1308686" y="419896"/>
                  <a:pt x="1310589" y="336696"/>
                  <a:pt x="1302060" y="254244"/>
                </a:cubicBezTo>
                <a:cubicBezTo>
                  <a:pt x="1300535" y="239506"/>
                  <a:pt x="1289533" y="227351"/>
                  <a:pt x="1282182" y="214487"/>
                </a:cubicBezTo>
                <a:cubicBezTo>
                  <a:pt x="1262000" y="179168"/>
                  <a:pt x="1254916" y="177282"/>
                  <a:pt x="1222547" y="144913"/>
                </a:cubicBezTo>
                <a:cubicBezTo>
                  <a:pt x="1185322" y="107688"/>
                  <a:pt x="1206065" y="119541"/>
                  <a:pt x="1162912" y="105157"/>
                </a:cubicBezTo>
                <a:cubicBezTo>
                  <a:pt x="1152973" y="98531"/>
                  <a:pt x="1142423" y="92741"/>
                  <a:pt x="1133095" y="85279"/>
                </a:cubicBezTo>
                <a:cubicBezTo>
                  <a:pt x="1125778" y="79425"/>
                  <a:pt x="1121252" y="70221"/>
                  <a:pt x="1113217" y="65400"/>
                </a:cubicBezTo>
                <a:cubicBezTo>
                  <a:pt x="1104233" y="60010"/>
                  <a:pt x="1093029" y="59588"/>
                  <a:pt x="1083399" y="55461"/>
                </a:cubicBezTo>
                <a:cubicBezTo>
                  <a:pt x="1040746" y="37182"/>
                  <a:pt x="1035291" y="24755"/>
                  <a:pt x="984008" y="15705"/>
                </a:cubicBezTo>
                <a:cubicBezTo>
                  <a:pt x="779154" y="-20447"/>
                  <a:pt x="798477" y="17361"/>
                  <a:pt x="715651" y="15705"/>
                </a:cubicBezTo>
                <a:close/>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2" name="Forma libre 31"/>
          <p:cNvSpPr/>
          <p:nvPr/>
        </p:nvSpPr>
        <p:spPr>
          <a:xfrm>
            <a:off x="3725954" y="1985240"/>
            <a:ext cx="3116724" cy="1408973"/>
          </a:xfrm>
          <a:custGeom>
            <a:avLst/>
            <a:gdLst>
              <a:gd name="connsiteX0" fmla="*/ 1988901 w 4155632"/>
              <a:gd name="connsiteY0" fmla="*/ 39891 h 1878630"/>
              <a:gd name="connsiteX1" fmla="*/ 1939205 w 4155632"/>
              <a:gd name="connsiteY1" fmla="*/ 10074 h 1878630"/>
              <a:gd name="connsiteX2" fmla="*/ 1680788 w 4155632"/>
              <a:gd name="connsiteY2" fmla="*/ 10074 h 1878630"/>
              <a:gd name="connsiteX3" fmla="*/ 1422371 w 4155632"/>
              <a:gd name="connsiteY3" fmla="*/ 29952 h 1878630"/>
              <a:gd name="connsiteX4" fmla="*/ 1303101 w 4155632"/>
              <a:gd name="connsiteY4" fmla="*/ 39891 h 1878630"/>
              <a:gd name="connsiteX5" fmla="*/ 1233527 w 4155632"/>
              <a:gd name="connsiteY5" fmla="*/ 69709 h 1878630"/>
              <a:gd name="connsiteX6" fmla="*/ 1183832 w 4155632"/>
              <a:gd name="connsiteY6" fmla="*/ 79648 h 1878630"/>
              <a:gd name="connsiteX7" fmla="*/ 1154014 w 4155632"/>
              <a:gd name="connsiteY7" fmla="*/ 89587 h 1878630"/>
              <a:gd name="connsiteX8" fmla="*/ 1084440 w 4155632"/>
              <a:gd name="connsiteY8" fmla="*/ 109465 h 1878630"/>
              <a:gd name="connsiteX9" fmla="*/ 1024805 w 4155632"/>
              <a:gd name="connsiteY9" fmla="*/ 149222 h 1878630"/>
              <a:gd name="connsiteX10" fmla="*/ 965171 w 4155632"/>
              <a:gd name="connsiteY10" fmla="*/ 188978 h 1878630"/>
              <a:gd name="connsiteX11" fmla="*/ 925414 w 4155632"/>
              <a:gd name="connsiteY11" fmla="*/ 248613 h 1878630"/>
              <a:gd name="connsiteX12" fmla="*/ 895597 w 4155632"/>
              <a:gd name="connsiteY12" fmla="*/ 268491 h 1878630"/>
              <a:gd name="connsiteX13" fmla="*/ 855840 w 4155632"/>
              <a:gd name="connsiteY13" fmla="*/ 308248 h 1878630"/>
              <a:gd name="connsiteX14" fmla="*/ 826023 w 4155632"/>
              <a:gd name="connsiteY14" fmla="*/ 318187 h 1878630"/>
              <a:gd name="connsiteX15" fmla="*/ 756449 w 4155632"/>
              <a:gd name="connsiteY15" fmla="*/ 367883 h 1878630"/>
              <a:gd name="connsiteX16" fmla="*/ 706753 w 4155632"/>
              <a:gd name="connsiteY16" fmla="*/ 387761 h 1878630"/>
              <a:gd name="connsiteX17" fmla="*/ 647119 w 4155632"/>
              <a:gd name="connsiteY17" fmla="*/ 427517 h 1878630"/>
              <a:gd name="connsiteX18" fmla="*/ 597423 w 4155632"/>
              <a:gd name="connsiteY18" fmla="*/ 447396 h 1878630"/>
              <a:gd name="connsiteX19" fmla="*/ 537788 w 4155632"/>
              <a:gd name="connsiteY19" fmla="*/ 477213 h 1878630"/>
              <a:gd name="connsiteX20" fmla="*/ 498032 w 4155632"/>
              <a:gd name="connsiteY20" fmla="*/ 507030 h 1878630"/>
              <a:gd name="connsiteX21" fmla="*/ 468214 w 4155632"/>
              <a:gd name="connsiteY21" fmla="*/ 516970 h 1878630"/>
              <a:gd name="connsiteX22" fmla="*/ 428458 w 4155632"/>
              <a:gd name="connsiteY22" fmla="*/ 546787 h 1878630"/>
              <a:gd name="connsiteX23" fmla="*/ 398640 w 4155632"/>
              <a:gd name="connsiteY23" fmla="*/ 556726 h 1878630"/>
              <a:gd name="connsiteX24" fmla="*/ 348945 w 4155632"/>
              <a:gd name="connsiteY24" fmla="*/ 586543 h 1878630"/>
              <a:gd name="connsiteX25" fmla="*/ 289310 w 4155632"/>
              <a:gd name="connsiteY25" fmla="*/ 606422 h 1878630"/>
              <a:gd name="connsiteX26" fmla="*/ 259492 w 4155632"/>
              <a:gd name="connsiteY26" fmla="*/ 616361 h 1878630"/>
              <a:gd name="connsiteX27" fmla="*/ 219736 w 4155632"/>
              <a:gd name="connsiteY27" fmla="*/ 646178 h 1878630"/>
              <a:gd name="connsiteX28" fmla="*/ 189919 w 4155632"/>
              <a:gd name="connsiteY28" fmla="*/ 656117 h 1878630"/>
              <a:gd name="connsiteX29" fmla="*/ 130284 w 4155632"/>
              <a:gd name="connsiteY29" fmla="*/ 695874 h 1878630"/>
              <a:gd name="connsiteX30" fmla="*/ 100466 w 4155632"/>
              <a:gd name="connsiteY30" fmla="*/ 715752 h 1878630"/>
              <a:gd name="connsiteX31" fmla="*/ 70649 w 4155632"/>
              <a:gd name="connsiteY31" fmla="*/ 745570 h 1878630"/>
              <a:gd name="connsiteX32" fmla="*/ 20953 w 4155632"/>
              <a:gd name="connsiteY32" fmla="*/ 815143 h 1878630"/>
              <a:gd name="connsiteX33" fmla="*/ 20953 w 4155632"/>
              <a:gd name="connsiteY33" fmla="*/ 1172952 h 1878630"/>
              <a:gd name="connsiteX34" fmla="*/ 40832 w 4155632"/>
              <a:gd name="connsiteY34" fmla="*/ 1272343 h 1878630"/>
              <a:gd name="connsiteX35" fmla="*/ 50771 w 4155632"/>
              <a:gd name="connsiteY35" fmla="*/ 1302161 h 1878630"/>
              <a:gd name="connsiteX36" fmla="*/ 70649 w 4155632"/>
              <a:gd name="connsiteY36" fmla="*/ 1331978 h 1878630"/>
              <a:gd name="connsiteX37" fmla="*/ 90527 w 4155632"/>
              <a:gd name="connsiteY37" fmla="*/ 1371735 h 1878630"/>
              <a:gd name="connsiteX38" fmla="*/ 130284 w 4155632"/>
              <a:gd name="connsiteY38" fmla="*/ 1461187 h 1878630"/>
              <a:gd name="connsiteX39" fmla="*/ 160101 w 4155632"/>
              <a:gd name="connsiteY39" fmla="*/ 1530761 h 1878630"/>
              <a:gd name="connsiteX40" fmla="*/ 179979 w 4155632"/>
              <a:gd name="connsiteY40" fmla="*/ 1560578 h 1878630"/>
              <a:gd name="connsiteX41" fmla="*/ 219736 w 4155632"/>
              <a:gd name="connsiteY41" fmla="*/ 1620213 h 1878630"/>
              <a:gd name="connsiteX42" fmla="*/ 229675 w 4155632"/>
              <a:gd name="connsiteY42" fmla="*/ 1650030 h 1878630"/>
              <a:gd name="connsiteX43" fmla="*/ 269432 w 4155632"/>
              <a:gd name="connsiteY43" fmla="*/ 1689787 h 1878630"/>
              <a:gd name="connsiteX44" fmla="*/ 279371 w 4155632"/>
              <a:gd name="connsiteY44" fmla="*/ 1719604 h 1878630"/>
              <a:gd name="connsiteX45" fmla="*/ 329066 w 4155632"/>
              <a:gd name="connsiteY45" fmla="*/ 1769300 h 1878630"/>
              <a:gd name="connsiteX46" fmla="*/ 378762 w 4155632"/>
              <a:gd name="connsiteY46" fmla="*/ 1789178 h 1878630"/>
              <a:gd name="connsiteX47" fmla="*/ 438397 w 4155632"/>
              <a:gd name="connsiteY47" fmla="*/ 1809056 h 1878630"/>
              <a:gd name="connsiteX48" fmla="*/ 488092 w 4155632"/>
              <a:gd name="connsiteY48" fmla="*/ 1828935 h 1878630"/>
              <a:gd name="connsiteX49" fmla="*/ 587484 w 4155632"/>
              <a:gd name="connsiteY49" fmla="*/ 1848813 h 1878630"/>
              <a:gd name="connsiteX50" fmla="*/ 806145 w 4155632"/>
              <a:gd name="connsiteY50" fmla="*/ 1878630 h 1878630"/>
              <a:gd name="connsiteX51" fmla="*/ 1303101 w 4155632"/>
              <a:gd name="connsiteY51" fmla="*/ 1868691 h 1878630"/>
              <a:gd name="connsiteX52" fmla="*/ 1422371 w 4155632"/>
              <a:gd name="connsiteY52" fmla="*/ 1858752 h 1878630"/>
              <a:gd name="connsiteX53" fmla="*/ 1472066 w 4155632"/>
              <a:gd name="connsiteY53" fmla="*/ 1838874 h 1878630"/>
              <a:gd name="connsiteX54" fmla="*/ 1581397 w 4155632"/>
              <a:gd name="connsiteY54" fmla="*/ 1809056 h 1878630"/>
              <a:gd name="connsiteX55" fmla="*/ 1650971 w 4155632"/>
              <a:gd name="connsiteY55" fmla="*/ 1779239 h 1878630"/>
              <a:gd name="connsiteX56" fmla="*/ 1680788 w 4155632"/>
              <a:gd name="connsiteY56" fmla="*/ 1759361 h 1878630"/>
              <a:gd name="connsiteX57" fmla="*/ 1720545 w 4155632"/>
              <a:gd name="connsiteY57" fmla="*/ 1739483 h 1878630"/>
              <a:gd name="connsiteX58" fmla="*/ 1740423 w 4155632"/>
              <a:gd name="connsiteY58" fmla="*/ 1719604 h 1878630"/>
              <a:gd name="connsiteX59" fmla="*/ 1800058 w 4155632"/>
              <a:gd name="connsiteY59" fmla="*/ 1699726 h 1878630"/>
              <a:gd name="connsiteX60" fmla="*/ 1859692 w 4155632"/>
              <a:gd name="connsiteY60" fmla="*/ 1669909 h 1878630"/>
              <a:gd name="connsiteX61" fmla="*/ 1919327 w 4155632"/>
              <a:gd name="connsiteY61" fmla="*/ 1640091 h 1878630"/>
              <a:gd name="connsiteX62" fmla="*/ 1949145 w 4155632"/>
              <a:gd name="connsiteY62" fmla="*/ 1610274 h 1878630"/>
              <a:gd name="connsiteX63" fmla="*/ 1978962 w 4155632"/>
              <a:gd name="connsiteY63" fmla="*/ 1600335 h 1878630"/>
              <a:gd name="connsiteX64" fmla="*/ 2008779 w 4155632"/>
              <a:gd name="connsiteY64" fmla="*/ 1580456 h 1878630"/>
              <a:gd name="connsiteX65" fmla="*/ 2048536 w 4155632"/>
              <a:gd name="connsiteY65" fmla="*/ 1520822 h 1878630"/>
              <a:gd name="connsiteX66" fmla="*/ 2068414 w 4155632"/>
              <a:gd name="connsiteY66" fmla="*/ 1491004 h 1878630"/>
              <a:gd name="connsiteX67" fmla="*/ 2078353 w 4155632"/>
              <a:gd name="connsiteY67" fmla="*/ 1461187 h 1878630"/>
              <a:gd name="connsiteX68" fmla="*/ 2118110 w 4155632"/>
              <a:gd name="connsiteY68" fmla="*/ 1421430 h 1878630"/>
              <a:gd name="connsiteX69" fmla="*/ 2157866 w 4155632"/>
              <a:gd name="connsiteY69" fmla="*/ 1371735 h 1878630"/>
              <a:gd name="connsiteX70" fmla="*/ 2207562 w 4155632"/>
              <a:gd name="connsiteY70" fmla="*/ 1322039 h 1878630"/>
              <a:gd name="connsiteX71" fmla="*/ 2257258 w 4155632"/>
              <a:gd name="connsiteY71" fmla="*/ 1282283 h 1878630"/>
              <a:gd name="connsiteX72" fmla="*/ 2326832 w 4155632"/>
              <a:gd name="connsiteY72" fmla="*/ 1242526 h 1878630"/>
              <a:gd name="connsiteX73" fmla="*/ 2366588 w 4155632"/>
              <a:gd name="connsiteY73" fmla="*/ 1192830 h 1878630"/>
              <a:gd name="connsiteX74" fmla="*/ 2396405 w 4155632"/>
              <a:gd name="connsiteY74" fmla="*/ 1182891 h 1878630"/>
              <a:gd name="connsiteX75" fmla="*/ 2446101 w 4155632"/>
              <a:gd name="connsiteY75" fmla="*/ 1143135 h 1878630"/>
              <a:gd name="connsiteX76" fmla="*/ 2495797 w 4155632"/>
              <a:gd name="connsiteY76" fmla="*/ 1103378 h 1878630"/>
              <a:gd name="connsiteX77" fmla="*/ 2545492 w 4155632"/>
              <a:gd name="connsiteY77" fmla="*/ 1083500 h 1878630"/>
              <a:gd name="connsiteX78" fmla="*/ 2595188 w 4155632"/>
              <a:gd name="connsiteY78" fmla="*/ 1043743 h 1878630"/>
              <a:gd name="connsiteX79" fmla="*/ 2654823 w 4155632"/>
              <a:gd name="connsiteY79" fmla="*/ 1023865 h 1878630"/>
              <a:gd name="connsiteX80" fmla="*/ 2714458 w 4155632"/>
              <a:gd name="connsiteY80" fmla="*/ 994048 h 1878630"/>
              <a:gd name="connsiteX81" fmla="*/ 2744275 w 4155632"/>
              <a:gd name="connsiteY81" fmla="*/ 974170 h 1878630"/>
              <a:gd name="connsiteX82" fmla="*/ 2774092 w 4155632"/>
              <a:gd name="connsiteY82" fmla="*/ 994048 h 1878630"/>
              <a:gd name="connsiteX83" fmla="*/ 2843666 w 4155632"/>
              <a:gd name="connsiteY83" fmla="*/ 1013926 h 1878630"/>
              <a:gd name="connsiteX84" fmla="*/ 2883423 w 4155632"/>
              <a:gd name="connsiteY84" fmla="*/ 1033804 h 1878630"/>
              <a:gd name="connsiteX85" fmla="*/ 3002692 w 4155632"/>
              <a:gd name="connsiteY85" fmla="*/ 1063622 h 1878630"/>
              <a:gd name="connsiteX86" fmla="*/ 3112023 w 4155632"/>
              <a:gd name="connsiteY86" fmla="*/ 1083500 h 1878630"/>
              <a:gd name="connsiteX87" fmla="*/ 3181597 w 4155632"/>
              <a:gd name="connsiteY87" fmla="*/ 1113317 h 1878630"/>
              <a:gd name="connsiteX88" fmla="*/ 3330684 w 4155632"/>
              <a:gd name="connsiteY88" fmla="*/ 1133196 h 1878630"/>
              <a:gd name="connsiteX89" fmla="*/ 3966788 w 4155632"/>
              <a:gd name="connsiteY89" fmla="*/ 1103378 h 1878630"/>
              <a:gd name="connsiteX90" fmla="*/ 4006545 w 4155632"/>
              <a:gd name="connsiteY90" fmla="*/ 1073561 h 1878630"/>
              <a:gd name="connsiteX91" fmla="*/ 4056240 w 4155632"/>
              <a:gd name="connsiteY91" fmla="*/ 1013926 h 1878630"/>
              <a:gd name="connsiteX92" fmla="*/ 4086058 w 4155632"/>
              <a:gd name="connsiteY92" fmla="*/ 1003987 h 1878630"/>
              <a:gd name="connsiteX93" fmla="*/ 4125814 w 4155632"/>
              <a:gd name="connsiteY93" fmla="*/ 944352 h 1878630"/>
              <a:gd name="connsiteX94" fmla="*/ 4155632 w 4155632"/>
              <a:gd name="connsiteY94" fmla="*/ 914535 h 1878630"/>
              <a:gd name="connsiteX95" fmla="*/ 4145692 w 4155632"/>
              <a:gd name="connsiteY95" fmla="*/ 606422 h 1878630"/>
              <a:gd name="connsiteX96" fmla="*/ 4125814 w 4155632"/>
              <a:gd name="connsiteY96" fmla="*/ 546787 h 1878630"/>
              <a:gd name="connsiteX97" fmla="*/ 4086058 w 4155632"/>
              <a:gd name="connsiteY97" fmla="*/ 516970 h 1878630"/>
              <a:gd name="connsiteX98" fmla="*/ 4066179 w 4155632"/>
              <a:gd name="connsiteY98" fmla="*/ 497091 h 1878630"/>
              <a:gd name="connsiteX99" fmla="*/ 4026423 w 4155632"/>
              <a:gd name="connsiteY99" fmla="*/ 477213 h 1878630"/>
              <a:gd name="connsiteX100" fmla="*/ 3946910 w 4155632"/>
              <a:gd name="connsiteY100" fmla="*/ 417578 h 1878630"/>
              <a:gd name="connsiteX101" fmla="*/ 3887275 w 4155632"/>
              <a:gd name="connsiteY101" fmla="*/ 367883 h 1878630"/>
              <a:gd name="connsiteX102" fmla="*/ 3867397 w 4155632"/>
              <a:gd name="connsiteY102" fmla="*/ 348004 h 1878630"/>
              <a:gd name="connsiteX103" fmla="*/ 3758066 w 4155632"/>
              <a:gd name="connsiteY103" fmla="*/ 308248 h 1878630"/>
              <a:gd name="connsiteX104" fmla="*/ 3678553 w 4155632"/>
              <a:gd name="connsiteY104" fmla="*/ 268491 h 1878630"/>
              <a:gd name="connsiteX105" fmla="*/ 3559284 w 4155632"/>
              <a:gd name="connsiteY105" fmla="*/ 238674 h 1878630"/>
              <a:gd name="connsiteX106" fmla="*/ 3499649 w 4155632"/>
              <a:gd name="connsiteY106" fmla="*/ 218796 h 1878630"/>
              <a:gd name="connsiteX107" fmla="*/ 3370440 w 4155632"/>
              <a:gd name="connsiteY107" fmla="*/ 198917 h 1878630"/>
              <a:gd name="connsiteX108" fmla="*/ 3251171 w 4155632"/>
              <a:gd name="connsiteY108" fmla="*/ 179039 h 1878630"/>
              <a:gd name="connsiteX109" fmla="*/ 3201475 w 4155632"/>
              <a:gd name="connsiteY109" fmla="*/ 169100 h 1878630"/>
              <a:gd name="connsiteX110" fmla="*/ 2813849 w 4155632"/>
              <a:gd name="connsiteY110" fmla="*/ 149222 h 1878630"/>
              <a:gd name="connsiteX111" fmla="*/ 2734336 w 4155632"/>
              <a:gd name="connsiteY111" fmla="*/ 139283 h 1878630"/>
              <a:gd name="connsiteX112" fmla="*/ 2615066 w 4155632"/>
              <a:gd name="connsiteY112" fmla="*/ 129343 h 1878630"/>
              <a:gd name="connsiteX113" fmla="*/ 2555432 w 4155632"/>
              <a:gd name="connsiteY113" fmla="*/ 119404 h 1878630"/>
              <a:gd name="connsiteX114" fmla="*/ 2446101 w 4155632"/>
              <a:gd name="connsiteY114" fmla="*/ 109465 h 1878630"/>
              <a:gd name="connsiteX115" fmla="*/ 2316892 w 4155632"/>
              <a:gd name="connsiteY115" fmla="*/ 89587 h 1878630"/>
              <a:gd name="connsiteX116" fmla="*/ 2287075 w 4155632"/>
              <a:gd name="connsiteY116" fmla="*/ 79648 h 1878630"/>
              <a:gd name="connsiteX117" fmla="*/ 1988901 w 4155632"/>
              <a:gd name="connsiteY117" fmla="*/ 39891 h 187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155632" h="1878630">
                <a:moveTo>
                  <a:pt x="1988901" y="39891"/>
                </a:moveTo>
                <a:cubicBezTo>
                  <a:pt x="1930923" y="28295"/>
                  <a:pt x="1957669" y="15755"/>
                  <a:pt x="1939205" y="10074"/>
                </a:cubicBezTo>
                <a:cubicBezTo>
                  <a:pt x="1870224" y="-11151"/>
                  <a:pt x="1730290" y="7324"/>
                  <a:pt x="1680788" y="10074"/>
                </a:cubicBezTo>
                <a:cubicBezTo>
                  <a:pt x="1576988" y="44674"/>
                  <a:pt x="1673265" y="15615"/>
                  <a:pt x="1422371" y="29952"/>
                </a:cubicBezTo>
                <a:cubicBezTo>
                  <a:pt x="1382542" y="32228"/>
                  <a:pt x="1342858" y="36578"/>
                  <a:pt x="1303101" y="39891"/>
                </a:cubicBezTo>
                <a:cubicBezTo>
                  <a:pt x="1274652" y="54116"/>
                  <a:pt x="1262779" y="62396"/>
                  <a:pt x="1233527" y="69709"/>
                </a:cubicBezTo>
                <a:cubicBezTo>
                  <a:pt x="1217138" y="73806"/>
                  <a:pt x="1200221" y="75551"/>
                  <a:pt x="1183832" y="79648"/>
                </a:cubicBezTo>
                <a:cubicBezTo>
                  <a:pt x="1173668" y="82189"/>
                  <a:pt x="1164088" y="86709"/>
                  <a:pt x="1154014" y="89587"/>
                </a:cubicBezTo>
                <a:cubicBezTo>
                  <a:pt x="1128799" y="96791"/>
                  <a:pt x="1108268" y="99253"/>
                  <a:pt x="1084440" y="109465"/>
                </a:cubicBezTo>
                <a:cubicBezTo>
                  <a:pt x="1009673" y="141508"/>
                  <a:pt x="1072003" y="113823"/>
                  <a:pt x="1024805" y="149222"/>
                </a:cubicBezTo>
                <a:cubicBezTo>
                  <a:pt x="1005693" y="163556"/>
                  <a:pt x="965171" y="188978"/>
                  <a:pt x="965171" y="188978"/>
                </a:cubicBezTo>
                <a:cubicBezTo>
                  <a:pt x="951919" y="208856"/>
                  <a:pt x="945292" y="235361"/>
                  <a:pt x="925414" y="248613"/>
                </a:cubicBezTo>
                <a:cubicBezTo>
                  <a:pt x="915475" y="255239"/>
                  <a:pt x="904666" y="260717"/>
                  <a:pt x="895597" y="268491"/>
                </a:cubicBezTo>
                <a:cubicBezTo>
                  <a:pt x="881367" y="280688"/>
                  <a:pt x="873620" y="302321"/>
                  <a:pt x="855840" y="308248"/>
                </a:cubicBezTo>
                <a:cubicBezTo>
                  <a:pt x="845901" y="311561"/>
                  <a:pt x="835394" y="313502"/>
                  <a:pt x="826023" y="318187"/>
                </a:cubicBezTo>
                <a:cubicBezTo>
                  <a:pt x="788740" y="336828"/>
                  <a:pt x="796999" y="345355"/>
                  <a:pt x="756449" y="367883"/>
                </a:cubicBezTo>
                <a:cubicBezTo>
                  <a:pt x="740853" y="376548"/>
                  <a:pt x="722416" y="379218"/>
                  <a:pt x="706753" y="387761"/>
                </a:cubicBezTo>
                <a:cubicBezTo>
                  <a:pt x="685780" y="399201"/>
                  <a:pt x="669301" y="418644"/>
                  <a:pt x="647119" y="427517"/>
                </a:cubicBezTo>
                <a:cubicBezTo>
                  <a:pt x="630554" y="434143"/>
                  <a:pt x="613381" y="439417"/>
                  <a:pt x="597423" y="447396"/>
                </a:cubicBezTo>
                <a:cubicBezTo>
                  <a:pt x="520358" y="485929"/>
                  <a:pt x="612730" y="452232"/>
                  <a:pt x="537788" y="477213"/>
                </a:cubicBezTo>
                <a:cubicBezTo>
                  <a:pt x="524536" y="487152"/>
                  <a:pt x="512414" y="498811"/>
                  <a:pt x="498032" y="507030"/>
                </a:cubicBezTo>
                <a:cubicBezTo>
                  <a:pt x="488935" y="512228"/>
                  <a:pt x="477311" y="511772"/>
                  <a:pt x="468214" y="516970"/>
                </a:cubicBezTo>
                <a:cubicBezTo>
                  <a:pt x="453832" y="525189"/>
                  <a:pt x="442840" y="538569"/>
                  <a:pt x="428458" y="546787"/>
                </a:cubicBezTo>
                <a:cubicBezTo>
                  <a:pt x="419361" y="551985"/>
                  <a:pt x="408011" y="552041"/>
                  <a:pt x="398640" y="556726"/>
                </a:cubicBezTo>
                <a:cubicBezTo>
                  <a:pt x="381361" y="565365"/>
                  <a:pt x="366531" y="578549"/>
                  <a:pt x="348945" y="586543"/>
                </a:cubicBezTo>
                <a:cubicBezTo>
                  <a:pt x="329870" y="595214"/>
                  <a:pt x="309188" y="599796"/>
                  <a:pt x="289310" y="606422"/>
                </a:cubicBezTo>
                <a:lnTo>
                  <a:pt x="259492" y="616361"/>
                </a:lnTo>
                <a:cubicBezTo>
                  <a:pt x="246240" y="626300"/>
                  <a:pt x="234118" y="637959"/>
                  <a:pt x="219736" y="646178"/>
                </a:cubicBezTo>
                <a:cubicBezTo>
                  <a:pt x="210640" y="651376"/>
                  <a:pt x="199077" y="651029"/>
                  <a:pt x="189919" y="656117"/>
                </a:cubicBezTo>
                <a:cubicBezTo>
                  <a:pt x="169035" y="667719"/>
                  <a:pt x="150162" y="682622"/>
                  <a:pt x="130284" y="695874"/>
                </a:cubicBezTo>
                <a:cubicBezTo>
                  <a:pt x="120345" y="702500"/>
                  <a:pt x="108913" y="707305"/>
                  <a:pt x="100466" y="715752"/>
                </a:cubicBezTo>
                <a:cubicBezTo>
                  <a:pt x="90527" y="725691"/>
                  <a:pt x="79797" y="734898"/>
                  <a:pt x="70649" y="745570"/>
                </a:cubicBezTo>
                <a:cubicBezTo>
                  <a:pt x="52160" y="767141"/>
                  <a:pt x="36684" y="791548"/>
                  <a:pt x="20953" y="815143"/>
                </a:cubicBezTo>
                <a:cubicBezTo>
                  <a:pt x="-13376" y="952462"/>
                  <a:pt x="221" y="882712"/>
                  <a:pt x="20953" y="1172952"/>
                </a:cubicBezTo>
                <a:cubicBezTo>
                  <a:pt x="23360" y="1206653"/>
                  <a:pt x="30148" y="1240290"/>
                  <a:pt x="40832" y="1272343"/>
                </a:cubicBezTo>
                <a:cubicBezTo>
                  <a:pt x="44145" y="1282282"/>
                  <a:pt x="46086" y="1292790"/>
                  <a:pt x="50771" y="1302161"/>
                </a:cubicBezTo>
                <a:cubicBezTo>
                  <a:pt x="56113" y="1312845"/>
                  <a:pt x="64723" y="1321607"/>
                  <a:pt x="70649" y="1331978"/>
                </a:cubicBezTo>
                <a:cubicBezTo>
                  <a:pt x="78000" y="1344842"/>
                  <a:pt x="83901" y="1358483"/>
                  <a:pt x="90527" y="1371735"/>
                </a:cubicBezTo>
                <a:cubicBezTo>
                  <a:pt x="106910" y="1453652"/>
                  <a:pt x="87196" y="1392248"/>
                  <a:pt x="130284" y="1461187"/>
                </a:cubicBezTo>
                <a:cubicBezTo>
                  <a:pt x="181986" y="1543910"/>
                  <a:pt x="126286" y="1463130"/>
                  <a:pt x="160101" y="1530761"/>
                </a:cubicBezTo>
                <a:cubicBezTo>
                  <a:pt x="165443" y="1541445"/>
                  <a:pt x="173353" y="1550639"/>
                  <a:pt x="179979" y="1560578"/>
                </a:cubicBezTo>
                <a:cubicBezTo>
                  <a:pt x="202807" y="1651885"/>
                  <a:pt x="169816" y="1557813"/>
                  <a:pt x="219736" y="1620213"/>
                </a:cubicBezTo>
                <a:cubicBezTo>
                  <a:pt x="226281" y="1628394"/>
                  <a:pt x="223586" y="1641505"/>
                  <a:pt x="229675" y="1650030"/>
                </a:cubicBezTo>
                <a:cubicBezTo>
                  <a:pt x="240568" y="1665281"/>
                  <a:pt x="269432" y="1689787"/>
                  <a:pt x="269432" y="1689787"/>
                </a:cubicBezTo>
                <a:cubicBezTo>
                  <a:pt x="272745" y="1699726"/>
                  <a:pt x="273085" y="1711223"/>
                  <a:pt x="279371" y="1719604"/>
                </a:cubicBezTo>
                <a:cubicBezTo>
                  <a:pt x="293427" y="1738345"/>
                  <a:pt x="307315" y="1760600"/>
                  <a:pt x="329066" y="1769300"/>
                </a:cubicBezTo>
                <a:cubicBezTo>
                  <a:pt x="345631" y="1775926"/>
                  <a:pt x="361995" y="1783081"/>
                  <a:pt x="378762" y="1789178"/>
                </a:cubicBezTo>
                <a:cubicBezTo>
                  <a:pt x="398454" y="1796339"/>
                  <a:pt x="418942" y="1801274"/>
                  <a:pt x="438397" y="1809056"/>
                </a:cubicBezTo>
                <a:cubicBezTo>
                  <a:pt x="454962" y="1815682"/>
                  <a:pt x="471166" y="1823293"/>
                  <a:pt x="488092" y="1828935"/>
                </a:cubicBezTo>
                <a:cubicBezTo>
                  <a:pt x="515256" y="1837990"/>
                  <a:pt x="561796" y="1845143"/>
                  <a:pt x="587484" y="1848813"/>
                </a:cubicBezTo>
                <a:lnTo>
                  <a:pt x="806145" y="1878630"/>
                </a:lnTo>
                <a:lnTo>
                  <a:pt x="1303101" y="1868691"/>
                </a:lnTo>
                <a:cubicBezTo>
                  <a:pt x="1342975" y="1867405"/>
                  <a:pt x="1383084" y="1865685"/>
                  <a:pt x="1422371" y="1858752"/>
                </a:cubicBezTo>
                <a:cubicBezTo>
                  <a:pt x="1439941" y="1855652"/>
                  <a:pt x="1455299" y="1844971"/>
                  <a:pt x="1472066" y="1838874"/>
                </a:cubicBezTo>
                <a:cubicBezTo>
                  <a:pt x="1533713" y="1816457"/>
                  <a:pt x="1522453" y="1820846"/>
                  <a:pt x="1581397" y="1809056"/>
                </a:cubicBezTo>
                <a:cubicBezTo>
                  <a:pt x="1656254" y="1759152"/>
                  <a:pt x="1561117" y="1817747"/>
                  <a:pt x="1650971" y="1779239"/>
                </a:cubicBezTo>
                <a:cubicBezTo>
                  <a:pt x="1661950" y="1774534"/>
                  <a:pt x="1670417" y="1765287"/>
                  <a:pt x="1680788" y="1759361"/>
                </a:cubicBezTo>
                <a:cubicBezTo>
                  <a:pt x="1693652" y="1752010"/>
                  <a:pt x="1707293" y="1746109"/>
                  <a:pt x="1720545" y="1739483"/>
                </a:cubicBezTo>
                <a:cubicBezTo>
                  <a:pt x="1727171" y="1732857"/>
                  <a:pt x="1732042" y="1723795"/>
                  <a:pt x="1740423" y="1719604"/>
                </a:cubicBezTo>
                <a:cubicBezTo>
                  <a:pt x="1759164" y="1710233"/>
                  <a:pt x="1800058" y="1699726"/>
                  <a:pt x="1800058" y="1699726"/>
                </a:cubicBezTo>
                <a:cubicBezTo>
                  <a:pt x="1885514" y="1642755"/>
                  <a:pt x="1777389" y="1711061"/>
                  <a:pt x="1859692" y="1669909"/>
                </a:cubicBezTo>
                <a:cubicBezTo>
                  <a:pt x="1936761" y="1631374"/>
                  <a:pt x="1844382" y="1665073"/>
                  <a:pt x="1919327" y="1640091"/>
                </a:cubicBezTo>
                <a:cubicBezTo>
                  <a:pt x="1929266" y="1630152"/>
                  <a:pt x="1937450" y="1618071"/>
                  <a:pt x="1949145" y="1610274"/>
                </a:cubicBezTo>
                <a:cubicBezTo>
                  <a:pt x="1957862" y="1604463"/>
                  <a:pt x="1969591" y="1605020"/>
                  <a:pt x="1978962" y="1600335"/>
                </a:cubicBezTo>
                <a:cubicBezTo>
                  <a:pt x="1989646" y="1594993"/>
                  <a:pt x="1998840" y="1587082"/>
                  <a:pt x="2008779" y="1580456"/>
                </a:cubicBezTo>
                <a:lnTo>
                  <a:pt x="2048536" y="1520822"/>
                </a:lnTo>
                <a:cubicBezTo>
                  <a:pt x="2055162" y="1510883"/>
                  <a:pt x="2064637" y="1502336"/>
                  <a:pt x="2068414" y="1491004"/>
                </a:cubicBezTo>
                <a:cubicBezTo>
                  <a:pt x="2071727" y="1481065"/>
                  <a:pt x="2072264" y="1469712"/>
                  <a:pt x="2078353" y="1461187"/>
                </a:cubicBezTo>
                <a:cubicBezTo>
                  <a:pt x="2089246" y="1445936"/>
                  <a:pt x="2118110" y="1421430"/>
                  <a:pt x="2118110" y="1421430"/>
                </a:cubicBezTo>
                <a:cubicBezTo>
                  <a:pt x="2135140" y="1370341"/>
                  <a:pt x="2115554" y="1408758"/>
                  <a:pt x="2157866" y="1371735"/>
                </a:cubicBezTo>
                <a:cubicBezTo>
                  <a:pt x="2175497" y="1356308"/>
                  <a:pt x="2188070" y="1335034"/>
                  <a:pt x="2207562" y="1322039"/>
                </a:cubicBezTo>
                <a:cubicBezTo>
                  <a:pt x="2299321" y="1260866"/>
                  <a:pt x="2186456" y="1338925"/>
                  <a:pt x="2257258" y="1282283"/>
                </a:cubicBezTo>
                <a:cubicBezTo>
                  <a:pt x="2280677" y="1263548"/>
                  <a:pt x="2299617" y="1256133"/>
                  <a:pt x="2326832" y="1242526"/>
                </a:cubicBezTo>
                <a:cubicBezTo>
                  <a:pt x="2335859" y="1228985"/>
                  <a:pt x="2350854" y="1202271"/>
                  <a:pt x="2366588" y="1192830"/>
                </a:cubicBezTo>
                <a:cubicBezTo>
                  <a:pt x="2375572" y="1187440"/>
                  <a:pt x="2386466" y="1186204"/>
                  <a:pt x="2396405" y="1182891"/>
                </a:cubicBezTo>
                <a:cubicBezTo>
                  <a:pt x="2444412" y="1134886"/>
                  <a:pt x="2383398" y="1193298"/>
                  <a:pt x="2446101" y="1143135"/>
                </a:cubicBezTo>
                <a:cubicBezTo>
                  <a:pt x="2476920" y="1118480"/>
                  <a:pt x="2455003" y="1123775"/>
                  <a:pt x="2495797" y="1103378"/>
                </a:cubicBezTo>
                <a:cubicBezTo>
                  <a:pt x="2511755" y="1095399"/>
                  <a:pt x="2528927" y="1090126"/>
                  <a:pt x="2545492" y="1083500"/>
                </a:cubicBezTo>
                <a:cubicBezTo>
                  <a:pt x="2562012" y="1066980"/>
                  <a:pt x="2572623" y="1053772"/>
                  <a:pt x="2595188" y="1043743"/>
                </a:cubicBezTo>
                <a:cubicBezTo>
                  <a:pt x="2614336" y="1035233"/>
                  <a:pt x="2654823" y="1023865"/>
                  <a:pt x="2654823" y="1023865"/>
                </a:cubicBezTo>
                <a:cubicBezTo>
                  <a:pt x="2740273" y="966898"/>
                  <a:pt x="2632159" y="1035197"/>
                  <a:pt x="2714458" y="994048"/>
                </a:cubicBezTo>
                <a:cubicBezTo>
                  <a:pt x="2725142" y="988706"/>
                  <a:pt x="2734336" y="980796"/>
                  <a:pt x="2744275" y="974170"/>
                </a:cubicBezTo>
                <a:cubicBezTo>
                  <a:pt x="2754214" y="980796"/>
                  <a:pt x="2763408" y="988706"/>
                  <a:pt x="2774092" y="994048"/>
                </a:cubicBezTo>
                <a:cubicBezTo>
                  <a:pt x="2798118" y="1006061"/>
                  <a:pt x="2818193" y="1004374"/>
                  <a:pt x="2843666" y="1013926"/>
                </a:cubicBezTo>
                <a:cubicBezTo>
                  <a:pt x="2857539" y="1019128"/>
                  <a:pt x="2869281" y="1029385"/>
                  <a:pt x="2883423" y="1033804"/>
                </a:cubicBezTo>
                <a:cubicBezTo>
                  <a:pt x="2922538" y="1046027"/>
                  <a:pt x="2962270" y="1056885"/>
                  <a:pt x="3002692" y="1063622"/>
                </a:cubicBezTo>
                <a:cubicBezTo>
                  <a:pt x="3029275" y="1068052"/>
                  <a:pt x="3084241" y="1076555"/>
                  <a:pt x="3112023" y="1083500"/>
                </a:cubicBezTo>
                <a:cubicBezTo>
                  <a:pt x="3221722" y="1110924"/>
                  <a:pt x="3039376" y="1070652"/>
                  <a:pt x="3181597" y="1113317"/>
                </a:cubicBezTo>
                <a:cubicBezTo>
                  <a:pt x="3207837" y="1121189"/>
                  <a:pt x="3314972" y="1131450"/>
                  <a:pt x="3330684" y="1133196"/>
                </a:cubicBezTo>
                <a:cubicBezTo>
                  <a:pt x="3720366" y="1126807"/>
                  <a:pt x="3782302" y="1235152"/>
                  <a:pt x="3966788" y="1103378"/>
                </a:cubicBezTo>
                <a:cubicBezTo>
                  <a:pt x="3980268" y="1093750"/>
                  <a:pt x="3993293" y="1083500"/>
                  <a:pt x="4006545" y="1073561"/>
                </a:cubicBezTo>
                <a:cubicBezTo>
                  <a:pt x="4021213" y="1051559"/>
                  <a:pt x="4033281" y="1029232"/>
                  <a:pt x="4056240" y="1013926"/>
                </a:cubicBezTo>
                <a:cubicBezTo>
                  <a:pt x="4064957" y="1008115"/>
                  <a:pt x="4076119" y="1007300"/>
                  <a:pt x="4086058" y="1003987"/>
                </a:cubicBezTo>
                <a:cubicBezTo>
                  <a:pt x="4181181" y="908864"/>
                  <a:pt x="4068275" y="1030660"/>
                  <a:pt x="4125814" y="944352"/>
                </a:cubicBezTo>
                <a:cubicBezTo>
                  <a:pt x="4133611" y="932657"/>
                  <a:pt x="4145693" y="924474"/>
                  <a:pt x="4155632" y="914535"/>
                </a:cubicBezTo>
                <a:cubicBezTo>
                  <a:pt x="4152319" y="811831"/>
                  <a:pt x="4153997" y="708844"/>
                  <a:pt x="4145692" y="606422"/>
                </a:cubicBezTo>
                <a:cubicBezTo>
                  <a:pt x="4143999" y="585537"/>
                  <a:pt x="4142577" y="559359"/>
                  <a:pt x="4125814" y="546787"/>
                </a:cubicBezTo>
                <a:cubicBezTo>
                  <a:pt x="4112562" y="536848"/>
                  <a:pt x="4098784" y="527575"/>
                  <a:pt x="4086058" y="516970"/>
                </a:cubicBezTo>
                <a:cubicBezTo>
                  <a:pt x="4078859" y="510971"/>
                  <a:pt x="4073976" y="502289"/>
                  <a:pt x="4066179" y="497091"/>
                </a:cubicBezTo>
                <a:cubicBezTo>
                  <a:pt x="4053851" y="488872"/>
                  <a:pt x="4039675" y="483839"/>
                  <a:pt x="4026423" y="477213"/>
                </a:cubicBezTo>
                <a:cubicBezTo>
                  <a:pt x="3965409" y="395862"/>
                  <a:pt x="4034054" y="473033"/>
                  <a:pt x="3946910" y="417578"/>
                </a:cubicBezTo>
                <a:cubicBezTo>
                  <a:pt x="3925080" y="403686"/>
                  <a:pt x="3906748" y="384922"/>
                  <a:pt x="3887275" y="367883"/>
                </a:cubicBezTo>
                <a:cubicBezTo>
                  <a:pt x="3880223" y="361712"/>
                  <a:pt x="3875533" y="352653"/>
                  <a:pt x="3867397" y="348004"/>
                </a:cubicBezTo>
                <a:cubicBezTo>
                  <a:pt x="3812103" y="316407"/>
                  <a:pt x="3818353" y="338392"/>
                  <a:pt x="3758066" y="308248"/>
                </a:cubicBezTo>
                <a:cubicBezTo>
                  <a:pt x="3731562" y="294996"/>
                  <a:pt x="3706665" y="277862"/>
                  <a:pt x="3678553" y="268491"/>
                </a:cubicBezTo>
                <a:cubicBezTo>
                  <a:pt x="3516312" y="214411"/>
                  <a:pt x="3719885" y="278824"/>
                  <a:pt x="3559284" y="238674"/>
                </a:cubicBezTo>
                <a:cubicBezTo>
                  <a:pt x="3538956" y="233592"/>
                  <a:pt x="3519864" y="224309"/>
                  <a:pt x="3499649" y="218796"/>
                </a:cubicBezTo>
                <a:cubicBezTo>
                  <a:pt x="3456319" y="206979"/>
                  <a:pt x="3415238" y="205637"/>
                  <a:pt x="3370440" y="198917"/>
                </a:cubicBezTo>
                <a:cubicBezTo>
                  <a:pt x="3330581" y="192938"/>
                  <a:pt x="3290693" y="186943"/>
                  <a:pt x="3251171" y="179039"/>
                </a:cubicBezTo>
                <a:cubicBezTo>
                  <a:pt x="3234606" y="175726"/>
                  <a:pt x="3218329" y="170249"/>
                  <a:pt x="3201475" y="169100"/>
                </a:cubicBezTo>
                <a:cubicBezTo>
                  <a:pt x="3072396" y="160299"/>
                  <a:pt x="2813849" y="149222"/>
                  <a:pt x="2813849" y="149222"/>
                </a:cubicBezTo>
                <a:cubicBezTo>
                  <a:pt x="2787345" y="145909"/>
                  <a:pt x="2760914" y="141941"/>
                  <a:pt x="2734336" y="139283"/>
                </a:cubicBezTo>
                <a:cubicBezTo>
                  <a:pt x="2694640" y="135313"/>
                  <a:pt x="2654716" y="133749"/>
                  <a:pt x="2615066" y="129343"/>
                </a:cubicBezTo>
                <a:cubicBezTo>
                  <a:pt x="2595037" y="127117"/>
                  <a:pt x="2575446" y="121759"/>
                  <a:pt x="2555432" y="119404"/>
                </a:cubicBezTo>
                <a:cubicBezTo>
                  <a:pt x="2519089" y="115128"/>
                  <a:pt x="2482471" y="113506"/>
                  <a:pt x="2446101" y="109465"/>
                </a:cubicBezTo>
                <a:cubicBezTo>
                  <a:pt x="2407734" y="105202"/>
                  <a:pt x="2355628" y="96043"/>
                  <a:pt x="2316892" y="89587"/>
                </a:cubicBezTo>
                <a:cubicBezTo>
                  <a:pt x="2306953" y="86274"/>
                  <a:pt x="2297430" y="81241"/>
                  <a:pt x="2287075" y="79648"/>
                </a:cubicBezTo>
                <a:cubicBezTo>
                  <a:pt x="2177472" y="62786"/>
                  <a:pt x="2046879" y="51487"/>
                  <a:pt x="1988901" y="39891"/>
                </a:cubicBezTo>
                <a:close/>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3" name="Forma libre 32"/>
          <p:cNvSpPr/>
          <p:nvPr/>
        </p:nvSpPr>
        <p:spPr>
          <a:xfrm>
            <a:off x="4017893" y="1399761"/>
            <a:ext cx="3372339" cy="462170"/>
          </a:xfrm>
          <a:custGeom>
            <a:avLst/>
            <a:gdLst>
              <a:gd name="connsiteX0" fmla="*/ 288235 w 4496452"/>
              <a:gd name="connsiteY0" fmla="*/ 9939 h 616226"/>
              <a:gd name="connsiteX1" fmla="*/ 228600 w 4496452"/>
              <a:gd name="connsiteY1" fmla="*/ 0 h 616226"/>
              <a:gd name="connsiteX2" fmla="*/ 149087 w 4496452"/>
              <a:gd name="connsiteY2" fmla="*/ 9939 h 616226"/>
              <a:gd name="connsiteX3" fmla="*/ 109331 w 4496452"/>
              <a:gd name="connsiteY3" fmla="*/ 29817 h 616226"/>
              <a:gd name="connsiteX4" fmla="*/ 59635 w 4496452"/>
              <a:gd name="connsiteY4" fmla="*/ 69574 h 616226"/>
              <a:gd name="connsiteX5" fmla="*/ 39757 w 4496452"/>
              <a:gd name="connsiteY5" fmla="*/ 99391 h 616226"/>
              <a:gd name="connsiteX6" fmla="*/ 29818 w 4496452"/>
              <a:gd name="connsiteY6" fmla="*/ 129209 h 616226"/>
              <a:gd name="connsiteX7" fmla="*/ 0 w 4496452"/>
              <a:gd name="connsiteY7" fmla="*/ 188843 h 616226"/>
              <a:gd name="connsiteX8" fmla="*/ 9939 w 4496452"/>
              <a:gd name="connsiteY8" fmla="*/ 417443 h 616226"/>
              <a:gd name="connsiteX9" fmla="*/ 39757 w 4496452"/>
              <a:gd name="connsiteY9" fmla="*/ 477078 h 616226"/>
              <a:gd name="connsiteX10" fmla="*/ 59635 w 4496452"/>
              <a:gd name="connsiteY10" fmla="*/ 536713 h 616226"/>
              <a:gd name="connsiteX11" fmla="*/ 89452 w 4496452"/>
              <a:gd name="connsiteY11" fmla="*/ 556591 h 616226"/>
              <a:gd name="connsiteX12" fmla="*/ 258418 w 4496452"/>
              <a:gd name="connsiteY12" fmla="*/ 596348 h 616226"/>
              <a:gd name="connsiteX13" fmla="*/ 407505 w 4496452"/>
              <a:gd name="connsiteY13" fmla="*/ 616226 h 616226"/>
              <a:gd name="connsiteX14" fmla="*/ 695739 w 4496452"/>
              <a:gd name="connsiteY14" fmla="*/ 606287 h 616226"/>
              <a:gd name="connsiteX15" fmla="*/ 854766 w 4496452"/>
              <a:gd name="connsiteY15" fmla="*/ 596348 h 616226"/>
              <a:gd name="connsiteX16" fmla="*/ 1093305 w 4496452"/>
              <a:gd name="connsiteY16" fmla="*/ 586409 h 616226"/>
              <a:gd name="connsiteX17" fmla="*/ 1282148 w 4496452"/>
              <a:gd name="connsiteY17" fmla="*/ 566530 h 616226"/>
              <a:gd name="connsiteX18" fmla="*/ 1431235 w 4496452"/>
              <a:gd name="connsiteY18" fmla="*/ 546652 h 616226"/>
              <a:gd name="connsiteX19" fmla="*/ 4363279 w 4496452"/>
              <a:gd name="connsiteY19" fmla="*/ 526774 h 616226"/>
              <a:gd name="connsiteX20" fmla="*/ 4422913 w 4496452"/>
              <a:gd name="connsiteY20" fmla="*/ 506895 h 616226"/>
              <a:gd name="connsiteX21" fmla="*/ 4472609 w 4496452"/>
              <a:gd name="connsiteY21" fmla="*/ 457200 h 616226"/>
              <a:gd name="connsiteX22" fmla="*/ 4482548 w 4496452"/>
              <a:gd name="connsiteY22" fmla="*/ 308113 h 616226"/>
              <a:gd name="connsiteX23" fmla="*/ 4432852 w 4496452"/>
              <a:gd name="connsiteY23" fmla="*/ 258417 h 616226"/>
              <a:gd name="connsiteX24" fmla="*/ 4403035 w 4496452"/>
              <a:gd name="connsiteY24" fmla="*/ 228600 h 616226"/>
              <a:gd name="connsiteX25" fmla="*/ 4323522 w 4496452"/>
              <a:gd name="connsiteY25" fmla="*/ 208722 h 616226"/>
              <a:gd name="connsiteX26" fmla="*/ 4244009 w 4496452"/>
              <a:gd name="connsiteY26" fmla="*/ 159026 h 616226"/>
              <a:gd name="connsiteX27" fmla="*/ 4184374 w 4496452"/>
              <a:gd name="connsiteY27" fmla="*/ 139148 h 616226"/>
              <a:gd name="connsiteX28" fmla="*/ 4164496 w 4496452"/>
              <a:gd name="connsiteY28" fmla="*/ 119269 h 616226"/>
              <a:gd name="connsiteX29" fmla="*/ 4124739 w 4496452"/>
              <a:gd name="connsiteY29" fmla="*/ 109330 h 616226"/>
              <a:gd name="connsiteX30" fmla="*/ 4065105 w 4496452"/>
              <a:gd name="connsiteY30" fmla="*/ 89452 h 616226"/>
              <a:gd name="connsiteX31" fmla="*/ 4005470 w 4496452"/>
              <a:gd name="connsiteY31" fmla="*/ 69574 h 616226"/>
              <a:gd name="connsiteX32" fmla="*/ 3975652 w 4496452"/>
              <a:gd name="connsiteY32" fmla="*/ 59635 h 616226"/>
              <a:gd name="connsiteX33" fmla="*/ 3816626 w 4496452"/>
              <a:gd name="connsiteY33" fmla="*/ 39756 h 616226"/>
              <a:gd name="connsiteX34" fmla="*/ 924339 w 4496452"/>
              <a:gd name="connsiteY34" fmla="*/ 49695 h 616226"/>
              <a:gd name="connsiteX35" fmla="*/ 765313 w 4496452"/>
              <a:gd name="connsiteY35" fmla="*/ 69574 h 616226"/>
              <a:gd name="connsiteX36" fmla="*/ 695739 w 4496452"/>
              <a:gd name="connsiteY36" fmla="*/ 89452 h 616226"/>
              <a:gd name="connsiteX37" fmla="*/ 616226 w 4496452"/>
              <a:gd name="connsiteY37" fmla="*/ 99391 h 616226"/>
              <a:gd name="connsiteX38" fmla="*/ 268357 w 4496452"/>
              <a:gd name="connsiteY38" fmla="*/ 89452 h 616226"/>
              <a:gd name="connsiteX39" fmla="*/ 208722 w 4496452"/>
              <a:gd name="connsiteY39" fmla="*/ 69574 h 616226"/>
              <a:gd name="connsiteX40" fmla="*/ 168966 w 4496452"/>
              <a:gd name="connsiteY40" fmla="*/ 59635 h 616226"/>
              <a:gd name="connsiteX41" fmla="*/ 129209 w 4496452"/>
              <a:gd name="connsiteY41" fmla="*/ 49695 h 61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496452" h="616226">
                <a:moveTo>
                  <a:pt x="288235" y="9939"/>
                </a:moveTo>
                <a:cubicBezTo>
                  <a:pt x="268357" y="6626"/>
                  <a:pt x="248753" y="0"/>
                  <a:pt x="228600" y="0"/>
                </a:cubicBezTo>
                <a:cubicBezTo>
                  <a:pt x="201889" y="0"/>
                  <a:pt x="175000" y="3461"/>
                  <a:pt x="149087" y="9939"/>
                </a:cubicBezTo>
                <a:cubicBezTo>
                  <a:pt x="134713" y="13532"/>
                  <a:pt x="122195" y="22466"/>
                  <a:pt x="109331" y="29817"/>
                </a:cubicBezTo>
                <a:cubicBezTo>
                  <a:pt x="90295" y="40695"/>
                  <a:pt x="73385" y="52386"/>
                  <a:pt x="59635" y="69574"/>
                </a:cubicBezTo>
                <a:cubicBezTo>
                  <a:pt x="52173" y="78902"/>
                  <a:pt x="46383" y="89452"/>
                  <a:pt x="39757" y="99391"/>
                </a:cubicBezTo>
                <a:cubicBezTo>
                  <a:pt x="36444" y="109330"/>
                  <a:pt x="34503" y="119838"/>
                  <a:pt x="29818" y="129209"/>
                </a:cubicBezTo>
                <a:cubicBezTo>
                  <a:pt x="-8719" y="206281"/>
                  <a:pt x="24983" y="113894"/>
                  <a:pt x="0" y="188843"/>
                </a:cubicBezTo>
                <a:cubicBezTo>
                  <a:pt x="3313" y="265043"/>
                  <a:pt x="4089" y="341396"/>
                  <a:pt x="9939" y="417443"/>
                </a:cubicBezTo>
                <a:cubicBezTo>
                  <a:pt x="12468" y="450318"/>
                  <a:pt x="26824" y="447978"/>
                  <a:pt x="39757" y="477078"/>
                </a:cubicBezTo>
                <a:cubicBezTo>
                  <a:pt x="48267" y="496226"/>
                  <a:pt x="42201" y="525090"/>
                  <a:pt x="59635" y="536713"/>
                </a:cubicBezTo>
                <a:cubicBezTo>
                  <a:pt x="69574" y="543339"/>
                  <a:pt x="78536" y="551740"/>
                  <a:pt x="89452" y="556591"/>
                </a:cubicBezTo>
                <a:cubicBezTo>
                  <a:pt x="146613" y="581996"/>
                  <a:pt x="194965" y="583657"/>
                  <a:pt x="258418" y="596348"/>
                </a:cubicBezTo>
                <a:cubicBezTo>
                  <a:pt x="368164" y="618298"/>
                  <a:pt x="192178" y="596651"/>
                  <a:pt x="407505" y="616226"/>
                </a:cubicBezTo>
                <a:lnTo>
                  <a:pt x="695739" y="606287"/>
                </a:lnTo>
                <a:cubicBezTo>
                  <a:pt x="748799" y="603929"/>
                  <a:pt x="801720" y="599000"/>
                  <a:pt x="854766" y="596348"/>
                </a:cubicBezTo>
                <a:lnTo>
                  <a:pt x="1093305" y="586409"/>
                </a:lnTo>
                <a:lnTo>
                  <a:pt x="1282148" y="566530"/>
                </a:lnTo>
                <a:cubicBezTo>
                  <a:pt x="1304829" y="563913"/>
                  <a:pt x="1412091" y="546842"/>
                  <a:pt x="1431235" y="546652"/>
                </a:cubicBezTo>
                <a:lnTo>
                  <a:pt x="4363279" y="526774"/>
                </a:lnTo>
                <a:cubicBezTo>
                  <a:pt x="4383157" y="520148"/>
                  <a:pt x="4408097" y="521711"/>
                  <a:pt x="4422913" y="506895"/>
                </a:cubicBezTo>
                <a:lnTo>
                  <a:pt x="4472609" y="457200"/>
                </a:lnTo>
                <a:cubicBezTo>
                  <a:pt x="4491277" y="401196"/>
                  <a:pt x="4510117" y="372441"/>
                  <a:pt x="4482548" y="308113"/>
                </a:cubicBezTo>
                <a:cubicBezTo>
                  <a:pt x="4473320" y="286580"/>
                  <a:pt x="4449417" y="274982"/>
                  <a:pt x="4432852" y="258417"/>
                </a:cubicBezTo>
                <a:cubicBezTo>
                  <a:pt x="4422913" y="248478"/>
                  <a:pt x="4416370" y="233045"/>
                  <a:pt x="4403035" y="228600"/>
                </a:cubicBezTo>
                <a:cubicBezTo>
                  <a:pt x="4357192" y="213319"/>
                  <a:pt x="4383491" y="220716"/>
                  <a:pt x="4323522" y="208722"/>
                </a:cubicBezTo>
                <a:cubicBezTo>
                  <a:pt x="4283914" y="169113"/>
                  <a:pt x="4303171" y="180539"/>
                  <a:pt x="4244009" y="159026"/>
                </a:cubicBezTo>
                <a:cubicBezTo>
                  <a:pt x="4224317" y="151865"/>
                  <a:pt x="4184374" y="139148"/>
                  <a:pt x="4184374" y="139148"/>
                </a:cubicBezTo>
                <a:cubicBezTo>
                  <a:pt x="4177748" y="132522"/>
                  <a:pt x="4172877" y="123460"/>
                  <a:pt x="4164496" y="119269"/>
                </a:cubicBezTo>
                <a:cubicBezTo>
                  <a:pt x="4152278" y="113160"/>
                  <a:pt x="4137823" y="113255"/>
                  <a:pt x="4124739" y="109330"/>
                </a:cubicBezTo>
                <a:cubicBezTo>
                  <a:pt x="4104669" y="103309"/>
                  <a:pt x="4084983" y="96078"/>
                  <a:pt x="4065105" y="89452"/>
                </a:cubicBezTo>
                <a:lnTo>
                  <a:pt x="4005470" y="69574"/>
                </a:lnTo>
                <a:cubicBezTo>
                  <a:pt x="3995531" y="66261"/>
                  <a:pt x="3986065" y="60792"/>
                  <a:pt x="3975652" y="59635"/>
                </a:cubicBezTo>
                <a:cubicBezTo>
                  <a:pt x="3862917" y="47108"/>
                  <a:pt x="3915899" y="53938"/>
                  <a:pt x="3816626" y="39756"/>
                </a:cubicBezTo>
                <a:lnTo>
                  <a:pt x="924339" y="49695"/>
                </a:lnTo>
                <a:cubicBezTo>
                  <a:pt x="870920" y="50217"/>
                  <a:pt x="765313" y="69574"/>
                  <a:pt x="765313" y="69574"/>
                </a:cubicBezTo>
                <a:cubicBezTo>
                  <a:pt x="741679" y="77452"/>
                  <a:pt x="720701" y="85292"/>
                  <a:pt x="695739" y="89452"/>
                </a:cubicBezTo>
                <a:cubicBezTo>
                  <a:pt x="669392" y="93843"/>
                  <a:pt x="642730" y="96078"/>
                  <a:pt x="616226" y="99391"/>
                </a:cubicBezTo>
                <a:cubicBezTo>
                  <a:pt x="500270" y="96078"/>
                  <a:pt x="384051" y="97917"/>
                  <a:pt x="268357" y="89452"/>
                </a:cubicBezTo>
                <a:cubicBezTo>
                  <a:pt x="247459" y="87923"/>
                  <a:pt x="229050" y="74656"/>
                  <a:pt x="208722" y="69574"/>
                </a:cubicBezTo>
                <a:cubicBezTo>
                  <a:pt x="195470" y="66261"/>
                  <a:pt x="182100" y="63388"/>
                  <a:pt x="168966" y="59635"/>
                </a:cubicBezTo>
                <a:cubicBezTo>
                  <a:pt x="130510" y="48647"/>
                  <a:pt x="151363" y="49695"/>
                  <a:pt x="129209" y="49695"/>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4" name="Forma libre 33"/>
          <p:cNvSpPr/>
          <p:nvPr/>
        </p:nvSpPr>
        <p:spPr>
          <a:xfrm>
            <a:off x="4306129" y="3054288"/>
            <a:ext cx="2787926" cy="1260123"/>
          </a:xfrm>
          <a:custGeom>
            <a:avLst/>
            <a:gdLst>
              <a:gd name="connsiteX0" fmla="*/ 1898374 w 3717235"/>
              <a:gd name="connsiteY0" fmla="*/ 30268 h 1680164"/>
              <a:gd name="connsiteX1" fmla="*/ 1848679 w 3717235"/>
              <a:gd name="connsiteY1" fmla="*/ 451 h 1680164"/>
              <a:gd name="connsiteX2" fmla="*/ 1729409 w 3717235"/>
              <a:gd name="connsiteY2" fmla="*/ 20329 h 1680164"/>
              <a:gd name="connsiteX3" fmla="*/ 1699592 w 3717235"/>
              <a:gd name="connsiteY3" fmla="*/ 40207 h 1680164"/>
              <a:gd name="connsiteX4" fmla="*/ 1679713 w 3717235"/>
              <a:gd name="connsiteY4" fmla="*/ 60086 h 1680164"/>
              <a:gd name="connsiteX5" fmla="*/ 1649896 w 3717235"/>
              <a:gd name="connsiteY5" fmla="*/ 70025 h 1680164"/>
              <a:gd name="connsiteX6" fmla="*/ 1590261 w 3717235"/>
              <a:gd name="connsiteY6" fmla="*/ 109781 h 1680164"/>
              <a:gd name="connsiteX7" fmla="*/ 1530626 w 3717235"/>
              <a:gd name="connsiteY7" fmla="*/ 129659 h 1680164"/>
              <a:gd name="connsiteX8" fmla="*/ 1500809 w 3717235"/>
              <a:gd name="connsiteY8" fmla="*/ 139599 h 1680164"/>
              <a:gd name="connsiteX9" fmla="*/ 1451113 w 3717235"/>
              <a:gd name="connsiteY9" fmla="*/ 179355 h 1680164"/>
              <a:gd name="connsiteX10" fmla="*/ 1421296 w 3717235"/>
              <a:gd name="connsiteY10" fmla="*/ 199233 h 1680164"/>
              <a:gd name="connsiteX11" fmla="*/ 1381539 w 3717235"/>
              <a:gd name="connsiteY11" fmla="*/ 248929 h 1680164"/>
              <a:gd name="connsiteX12" fmla="*/ 1341783 w 3717235"/>
              <a:gd name="connsiteY12" fmla="*/ 278746 h 1680164"/>
              <a:gd name="connsiteX13" fmla="*/ 1321905 w 3717235"/>
              <a:gd name="connsiteY13" fmla="*/ 308564 h 1680164"/>
              <a:gd name="connsiteX14" fmla="*/ 1242392 w 3717235"/>
              <a:gd name="connsiteY14" fmla="*/ 368199 h 1680164"/>
              <a:gd name="connsiteX15" fmla="*/ 1202635 w 3717235"/>
              <a:gd name="connsiteY15" fmla="*/ 427833 h 1680164"/>
              <a:gd name="connsiteX16" fmla="*/ 1093305 w 3717235"/>
              <a:gd name="connsiteY16" fmla="*/ 517286 h 1680164"/>
              <a:gd name="connsiteX17" fmla="*/ 1073426 w 3717235"/>
              <a:gd name="connsiteY17" fmla="*/ 537164 h 1680164"/>
              <a:gd name="connsiteX18" fmla="*/ 1033670 w 3717235"/>
              <a:gd name="connsiteY18" fmla="*/ 596799 h 1680164"/>
              <a:gd name="connsiteX19" fmla="*/ 983974 w 3717235"/>
              <a:gd name="connsiteY19" fmla="*/ 636555 h 1680164"/>
              <a:gd name="connsiteX20" fmla="*/ 944218 w 3717235"/>
              <a:gd name="connsiteY20" fmla="*/ 696190 h 1680164"/>
              <a:gd name="connsiteX21" fmla="*/ 924339 w 3717235"/>
              <a:gd name="connsiteY21" fmla="*/ 726007 h 1680164"/>
              <a:gd name="connsiteX22" fmla="*/ 874644 w 3717235"/>
              <a:gd name="connsiteY22" fmla="*/ 785642 h 1680164"/>
              <a:gd name="connsiteX23" fmla="*/ 844826 w 3717235"/>
              <a:gd name="connsiteY23" fmla="*/ 795581 h 1680164"/>
              <a:gd name="connsiteX24" fmla="*/ 815009 w 3717235"/>
              <a:gd name="connsiteY24" fmla="*/ 815459 h 1680164"/>
              <a:gd name="connsiteX25" fmla="*/ 785192 w 3717235"/>
              <a:gd name="connsiteY25" fmla="*/ 825399 h 1680164"/>
              <a:gd name="connsiteX26" fmla="*/ 705679 w 3717235"/>
              <a:gd name="connsiteY26" fmla="*/ 845277 h 1680164"/>
              <a:gd name="connsiteX27" fmla="*/ 675861 w 3717235"/>
              <a:gd name="connsiteY27" fmla="*/ 855216 h 1680164"/>
              <a:gd name="connsiteX28" fmla="*/ 576470 w 3717235"/>
              <a:gd name="connsiteY28" fmla="*/ 865155 h 1680164"/>
              <a:gd name="connsiteX29" fmla="*/ 526774 w 3717235"/>
              <a:gd name="connsiteY29" fmla="*/ 875094 h 1680164"/>
              <a:gd name="connsiteX30" fmla="*/ 447261 w 3717235"/>
              <a:gd name="connsiteY30" fmla="*/ 885033 h 1680164"/>
              <a:gd name="connsiteX31" fmla="*/ 308113 w 3717235"/>
              <a:gd name="connsiteY31" fmla="*/ 904912 h 1680164"/>
              <a:gd name="connsiteX32" fmla="*/ 258418 w 3717235"/>
              <a:gd name="connsiteY32" fmla="*/ 914851 h 1680164"/>
              <a:gd name="connsiteX33" fmla="*/ 119270 w 3717235"/>
              <a:gd name="connsiteY33" fmla="*/ 934729 h 1680164"/>
              <a:gd name="connsiteX34" fmla="*/ 89453 w 3717235"/>
              <a:gd name="connsiteY34" fmla="*/ 944668 h 1680164"/>
              <a:gd name="connsiteX35" fmla="*/ 59635 w 3717235"/>
              <a:gd name="connsiteY35" fmla="*/ 964546 h 1680164"/>
              <a:gd name="connsiteX36" fmla="*/ 39757 w 3717235"/>
              <a:gd name="connsiteY36" fmla="*/ 1004303 h 1680164"/>
              <a:gd name="connsiteX37" fmla="*/ 0 w 3717235"/>
              <a:gd name="connsiteY37" fmla="*/ 1073877 h 1680164"/>
              <a:gd name="connsiteX38" fmla="*/ 9939 w 3717235"/>
              <a:gd name="connsiteY38" fmla="*/ 1302477 h 1680164"/>
              <a:gd name="connsiteX39" fmla="*/ 49696 w 3717235"/>
              <a:gd name="connsiteY39" fmla="*/ 1391929 h 1680164"/>
              <a:gd name="connsiteX40" fmla="*/ 99392 w 3717235"/>
              <a:gd name="connsiteY40" fmla="*/ 1501259 h 1680164"/>
              <a:gd name="connsiteX41" fmla="*/ 119270 w 3717235"/>
              <a:gd name="connsiteY41" fmla="*/ 1531077 h 1680164"/>
              <a:gd name="connsiteX42" fmla="*/ 149087 w 3717235"/>
              <a:gd name="connsiteY42" fmla="*/ 1570833 h 1680164"/>
              <a:gd name="connsiteX43" fmla="*/ 168966 w 3717235"/>
              <a:gd name="connsiteY43" fmla="*/ 1610590 h 1680164"/>
              <a:gd name="connsiteX44" fmla="*/ 208722 w 3717235"/>
              <a:gd name="connsiteY44" fmla="*/ 1620529 h 1680164"/>
              <a:gd name="connsiteX45" fmla="*/ 248479 w 3717235"/>
              <a:gd name="connsiteY45" fmla="*/ 1650346 h 1680164"/>
              <a:gd name="connsiteX46" fmla="*/ 327992 w 3717235"/>
              <a:gd name="connsiteY46" fmla="*/ 1660286 h 1680164"/>
              <a:gd name="connsiteX47" fmla="*/ 437322 w 3717235"/>
              <a:gd name="connsiteY47" fmla="*/ 1680164 h 1680164"/>
              <a:gd name="connsiteX48" fmla="*/ 745435 w 3717235"/>
              <a:gd name="connsiteY48" fmla="*/ 1670225 h 1680164"/>
              <a:gd name="connsiteX49" fmla="*/ 824948 w 3717235"/>
              <a:gd name="connsiteY49" fmla="*/ 1650346 h 1680164"/>
              <a:gd name="connsiteX50" fmla="*/ 874644 w 3717235"/>
              <a:gd name="connsiteY50" fmla="*/ 1640407 h 1680164"/>
              <a:gd name="connsiteX51" fmla="*/ 1172818 w 3717235"/>
              <a:gd name="connsiteY51" fmla="*/ 1620529 h 1680164"/>
              <a:gd name="connsiteX52" fmla="*/ 1411357 w 3717235"/>
              <a:gd name="connsiteY52" fmla="*/ 1590712 h 1680164"/>
              <a:gd name="connsiteX53" fmla="*/ 1451113 w 3717235"/>
              <a:gd name="connsiteY53" fmla="*/ 1580773 h 1680164"/>
              <a:gd name="connsiteX54" fmla="*/ 1560444 w 3717235"/>
              <a:gd name="connsiteY54" fmla="*/ 1560894 h 1680164"/>
              <a:gd name="connsiteX55" fmla="*/ 1779105 w 3717235"/>
              <a:gd name="connsiteY55" fmla="*/ 1550955 h 1680164"/>
              <a:gd name="connsiteX56" fmla="*/ 1898374 w 3717235"/>
              <a:gd name="connsiteY56" fmla="*/ 1531077 h 1680164"/>
              <a:gd name="connsiteX57" fmla="*/ 1928192 w 3717235"/>
              <a:gd name="connsiteY57" fmla="*/ 1521138 h 1680164"/>
              <a:gd name="connsiteX58" fmla="*/ 2017644 w 3717235"/>
              <a:gd name="connsiteY58" fmla="*/ 1511199 h 1680164"/>
              <a:gd name="connsiteX59" fmla="*/ 2087218 w 3717235"/>
              <a:gd name="connsiteY59" fmla="*/ 1501259 h 1680164"/>
              <a:gd name="connsiteX60" fmla="*/ 2196548 w 3717235"/>
              <a:gd name="connsiteY60" fmla="*/ 1481381 h 1680164"/>
              <a:gd name="connsiteX61" fmla="*/ 2395331 w 3717235"/>
              <a:gd name="connsiteY61" fmla="*/ 1471442 h 1680164"/>
              <a:gd name="connsiteX62" fmla="*/ 2454966 w 3717235"/>
              <a:gd name="connsiteY62" fmla="*/ 1461503 h 1680164"/>
              <a:gd name="connsiteX63" fmla="*/ 2484783 w 3717235"/>
              <a:gd name="connsiteY63" fmla="*/ 1441625 h 1680164"/>
              <a:gd name="connsiteX64" fmla="*/ 2584174 w 3717235"/>
              <a:gd name="connsiteY64" fmla="*/ 1431686 h 1680164"/>
              <a:gd name="connsiteX65" fmla="*/ 2653748 w 3717235"/>
              <a:gd name="connsiteY65" fmla="*/ 1421746 h 1680164"/>
              <a:gd name="connsiteX66" fmla="*/ 2733261 w 3717235"/>
              <a:gd name="connsiteY66" fmla="*/ 1401868 h 1680164"/>
              <a:gd name="connsiteX67" fmla="*/ 2812774 w 3717235"/>
              <a:gd name="connsiteY67" fmla="*/ 1342233 h 1680164"/>
              <a:gd name="connsiteX68" fmla="*/ 2842592 w 3717235"/>
              <a:gd name="connsiteY68" fmla="*/ 1322355 h 1680164"/>
              <a:gd name="connsiteX69" fmla="*/ 2912166 w 3717235"/>
              <a:gd name="connsiteY69" fmla="*/ 1242842 h 1680164"/>
              <a:gd name="connsiteX70" fmla="*/ 2941983 w 3717235"/>
              <a:gd name="connsiteY70" fmla="*/ 1213025 h 1680164"/>
              <a:gd name="connsiteX71" fmla="*/ 2971800 w 3717235"/>
              <a:gd name="connsiteY71" fmla="*/ 1173268 h 1680164"/>
              <a:gd name="connsiteX72" fmla="*/ 3031435 w 3717235"/>
              <a:gd name="connsiteY72" fmla="*/ 1113633 h 1680164"/>
              <a:gd name="connsiteX73" fmla="*/ 3061253 w 3717235"/>
              <a:gd name="connsiteY73" fmla="*/ 1063938 h 1680164"/>
              <a:gd name="connsiteX74" fmla="*/ 3110948 w 3717235"/>
              <a:gd name="connsiteY74" fmla="*/ 1014242 h 1680164"/>
              <a:gd name="connsiteX75" fmla="*/ 3180522 w 3717235"/>
              <a:gd name="connsiteY75" fmla="*/ 934729 h 1680164"/>
              <a:gd name="connsiteX76" fmla="*/ 3230218 w 3717235"/>
              <a:gd name="connsiteY76" fmla="*/ 885033 h 1680164"/>
              <a:gd name="connsiteX77" fmla="*/ 3319670 w 3717235"/>
              <a:gd name="connsiteY77" fmla="*/ 865155 h 1680164"/>
              <a:gd name="connsiteX78" fmla="*/ 3409122 w 3717235"/>
              <a:gd name="connsiteY78" fmla="*/ 845277 h 1680164"/>
              <a:gd name="connsiteX79" fmla="*/ 3518453 w 3717235"/>
              <a:gd name="connsiteY79" fmla="*/ 815459 h 1680164"/>
              <a:gd name="connsiteX80" fmla="*/ 3637722 w 3717235"/>
              <a:gd name="connsiteY80" fmla="*/ 716068 h 1680164"/>
              <a:gd name="connsiteX81" fmla="*/ 3647661 w 3717235"/>
              <a:gd name="connsiteY81" fmla="*/ 686251 h 1680164"/>
              <a:gd name="connsiteX82" fmla="*/ 3677479 w 3717235"/>
              <a:gd name="connsiteY82" fmla="*/ 626616 h 1680164"/>
              <a:gd name="connsiteX83" fmla="*/ 3687418 w 3717235"/>
              <a:gd name="connsiteY83" fmla="*/ 537164 h 1680164"/>
              <a:gd name="connsiteX84" fmla="*/ 3707296 w 3717235"/>
              <a:gd name="connsiteY84" fmla="*/ 507346 h 1680164"/>
              <a:gd name="connsiteX85" fmla="*/ 3717235 w 3717235"/>
              <a:gd name="connsiteY85" fmla="*/ 457651 h 1680164"/>
              <a:gd name="connsiteX86" fmla="*/ 3707296 w 3717235"/>
              <a:gd name="connsiteY86" fmla="*/ 368199 h 1680164"/>
              <a:gd name="connsiteX87" fmla="*/ 3657600 w 3717235"/>
              <a:gd name="connsiteY87" fmla="*/ 318503 h 1680164"/>
              <a:gd name="connsiteX88" fmla="*/ 3617844 w 3717235"/>
              <a:gd name="connsiteY88" fmla="*/ 298625 h 1680164"/>
              <a:gd name="connsiteX89" fmla="*/ 3528392 w 3717235"/>
              <a:gd name="connsiteY89" fmla="*/ 278746 h 1680164"/>
              <a:gd name="connsiteX90" fmla="*/ 3498574 w 3717235"/>
              <a:gd name="connsiteY90" fmla="*/ 268807 h 1680164"/>
              <a:gd name="connsiteX91" fmla="*/ 3448879 w 3717235"/>
              <a:gd name="connsiteY91" fmla="*/ 258868 h 1680164"/>
              <a:gd name="connsiteX92" fmla="*/ 3419061 w 3717235"/>
              <a:gd name="connsiteY92" fmla="*/ 248929 h 1680164"/>
              <a:gd name="connsiteX93" fmla="*/ 3379305 w 3717235"/>
              <a:gd name="connsiteY93" fmla="*/ 229051 h 1680164"/>
              <a:gd name="connsiteX94" fmla="*/ 3289853 w 3717235"/>
              <a:gd name="connsiteY94" fmla="*/ 219112 h 1680164"/>
              <a:gd name="connsiteX95" fmla="*/ 3220279 w 3717235"/>
              <a:gd name="connsiteY95" fmla="*/ 209173 h 1680164"/>
              <a:gd name="connsiteX96" fmla="*/ 3170583 w 3717235"/>
              <a:gd name="connsiteY96" fmla="*/ 199233 h 1680164"/>
              <a:gd name="connsiteX97" fmla="*/ 3101009 w 3717235"/>
              <a:gd name="connsiteY97" fmla="*/ 189294 h 1680164"/>
              <a:gd name="connsiteX98" fmla="*/ 2932044 w 3717235"/>
              <a:gd name="connsiteY98" fmla="*/ 169416 h 1680164"/>
              <a:gd name="connsiteX99" fmla="*/ 2415209 w 3717235"/>
              <a:gd name="connsiteY99" fmla="*/ 139599 h 1680164"/>
              <a:gd name="connsiteX100" fmla="*/ 2345635 w 3717235"/>
              <a:gd name="connsiteY100" fmla="*/ 129659 h 1680164"/>
              <a:gd name="connsiteX101" fmla="*/ 2226366 w 3717235"/>
              <a:gd name="connsiteY101" fmla="*/ 109781 h 1680164"/>
              <a:gd name="connsiteX102" fmla="*/ 2097157 w 3717235"/>
              <a:gd name="connsiteY102" fmla="*/ 89903 h 1680164"/>
              <a:gd name="connsiteX103" fmla="*/ 2027583 w 3717235"/>
              <a:gd name="connsiteY103" fmla="*/ 79964 h 1680164"/>
              <a:gd name="connsiteX104" fmla="*/ 1958009 w 3717235"/>
              <a:gd name="connsiteY104" fmla="*/ 50146 h 1680164"/>
              <a:gd name="connsiteX105" fmla="*/ 1928192 w 3717235"/>
              <a:gd name="connsiteY105" fmla="*/ 30268 h 1680164"/>
              <a:gd name="connsiteX106" fmla="*/ 1898374 w 3717235"/>
              <a:gd name="connsiteY106" fmla="*/ 30268 h 168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717235" h="1680164">
                <a:moveTo>
                  <a:pt x="1898374" y="30268"/>
                </a:moveTo>
                <a:cubicBezTo>
                  <a:pt x="1885122" y="25298"/>
                  <a:pt x="1867803" y="3183"/>
                  <a:pt x="1848679" y="451"/>
                </a:cubicBezTo>
                <a:cubicBezTo>
                  <a:pt x="1831533" y="-1998"/>
                  <a:pt x="1758801" y="5633"/>
                  <a:pt x="1729409" y="20329"/>
                </a:cubicBezTo>
                <a:cubicBezTo>
                  <a:pt x="1718725" y="25671"/>
                  <a:pt x="1708920" y="32745"/>
                  <a:pt x="1699592" y="40207"/>
                </a:cubicBezTo>
                <a:cubicBezTo>
                  <a:pt x="1692274" y="46061"/>
                  <a:pt x="1687749" y="55265"/>
                  <a:pt x="1679713" y="60086"/>
                </a:cubicBezTo>
                <a:cubicBezTo>
                  <a:pt x="1670729" y="65476"/>
                  <a:pt x="1659054" y="64937"/>
                  <a:pt x="1649896" y="70025"/>
                </a:cubicBezTo>
                <a:cubicBezTo>
                  <a:pt x="1629012" y="81627"/>
                  <a:pt x="1612926" y="102226"/>
                  <a:pt x="1590261" y="109781"/>
                </a:cubicBezTo>
                <a:lnTo>
                  <a:pt x="1530626" y="129659"/>
                </a:lnTo>
                <a:cubicBezTo>
                  <a:pt x="1520687" y="132972"/>
                  <a:pt x="1509526" y="133788"/>
                  <a:pt x="1500809" y="139599"/>
                </a:cubicBezTo>
                <a:cubicBezTo>
                  <a:pt x="1409037" y="200781"/>
                  <a:pt x="1521925" y="122706"/>
                  <a:pt x="1451113" y="179355"/>
                </a:cubicBezTo>
                <a:cubicBezTo>
                  <a:pt x="1441785" y="186817"/>
                  <a:pt x="1430624" y="191771"/>
                  <a:pt x="1421296" y="199233"/>
                </a:cubicBezTo>
                <a:cubicBezTo>
                  <a:pt x="1372121" y="238574"/>
                  <a:pt x="1433195" y="197274"/>
                  <a:pt x="1381539" y="248929"/>
                </a:cubicBezTo>
                <a:cubicBezTo>
                  <a:pt x="1369826" y="260642"/>
                  <a:pt x="1355035" y="268807"/>
                  <a:pt x="1341783" y="278746"/>
                </a:cubicBezTo>
                <a:cubicBezTo>
                  <a:pt x="1335157" y="288685"/>
                  <a:pt x="1330895" y="300698"/>
                  <a:pt x="1321905" y="308564"/>
                </a:cubicBezTo>
                <a:cubicBezTo>
                  <a:pt x="1291988" y="334741"/>
                  <a:pt x="1264448" y="338791"/>
                  <a:pt x="1242392" y="368199"/>
                </a:cubicBezTo>
                <a:cubicBezTo>
                  <a:pt x="1228058" y="387311"/>
                  <a:pt x="1223121" y="415541"/>
                  <a:pt x="1202635" y="427833"/>
                </a:cubicBezTo>
                <a:cubicBezTo>
                  <a:pt x="1128831" y="472116"/>
                  <a:pt x="1166602" y="443989"/>
                  <a:pt x="1093305" y="517286"/>
                </a:cubicBezTo>
                <a:cubicBezTo>
                  <a:pt x="1086679" y="523912"/>
                  <a:pt x="1078624" y="529367"/>
                  <a:pt x="1073426" y="537164"/>
                </a:cubicBezTo>
                <a:cubicBezTo>
                  <a:pt x="1060174" y="557042"/>
                  <a:pt x="1053548" y="583547"/>
                  <a:pt x="1033670" y="596799"/>
                </a:cubicBezTo>
                <a:cubicBezTo>
                  <a:pt x="1014112" y="609837"/>
                  <a:pt x="998135" y="617674"/>
                  <a:pt x="983974" y="636555"/>
                </a:cubicBezTo>
                <a:cubicBezTo>
                  <a:pt x="969640" y="655667"/>
                  <a:pt x="957470" y="676312"/>
                  <a:pt x="944218" y="696190"/>
                </a:cubicBezTo>
                <a:lnTo>
                  <a:pt x="924339" y="726007"/>
                </a:lnTo>
                <a:cubicBezTo>
                  <a:pt x="909670" y="748010"/>
                  <a:pt x="897604" y="770335"/>
                  <a:pt x="874644" y="785642"/>
                </a:cubicBezTo>
                <a:cubicBezTo>
                  <a:pt x="865927" y="791453"/>
                  <a:pt x="854765" y="792268"/>
                  <a:pt x="844826" y="795581"/>
                </a:cubicBezTo>
                <a:cubicBezTo>
                  <a:pt x="834887" y="802207"/>
                  <a:pt x="825693" y="810117"/>
                  <a:pt x="815009" y="815459"/>
                </a:cubicBezTo>
                <a:cubicBezTo>
                  <a:pt x="805638" y="820144"/>
                  <a:pt x="795300" y="822642"/>
                  <a:pt x="785192" y="825399"/>
                </a:cubicBezTo>
                <a:cubicBezTo>
                  <a:pt x="758835" y="832588"/>
                  <a:pt x="731597" y="836638"/>
                  <a:pt x="705679" y="845277"/>
                </a:cubicBezTo>
                <a:cubicBezTo>
                  <a:pt x="695740" y="848590"/>
                  <a:pt x="686216" y="853623"/>
                  <a:pt x="675861" y="855216"/>
                </a:cubicBezTo>
                <a:cubicBezTo>
                  <a:pt x="642953" y="860279"/>
                  <a:pt x="609474" y="860755"/>
                  <a:pt x="576470" y="865155"/>
                </a:cubicBezTo>
                <a:cubicBezTo>
                  <a:pt x="559725" y="867388"/>
                  <a:pt x="543471" y="872525"/>
                  <a:pt x="526774" y="875094"/>
                </a:cubicBezTo>
                <a:cubicBezTo>
                  <a:pt x="500374" y="879155"/>
                  <a:pt x="473765" y="881720"/>
                  <a:pt x="447261" y="885033"/>
                </a:cubicBezTo>
                <a:cubicBezTo>
                  <a:pt x="361963" y="906360"/>
                  <a:pt x="453371" y="885545"/>
                  <a:pt x="308113" y="904912"/>
                </a:cubicBezTo>
                <a:cubicBezTo>
                  <a:pt x="291368" y="907145"/>
                  <a:pt x="275141" y="912462"/>
                  <a:pt x="258418" y="914851"/>
                </a:cubicBezTo>
                <a:cubicBezTo>
                  <a:pt x="186264" y="925159"/>
                  <a:pt x="179189" y="919749"/>
                  <a:pt x="119270" y="934729"/>
                </a:cubicBezTo>
                <a:cubicBezTo>
                  <a:pt x="109106" y="937270"/>
                  <a:pt x="98824" y="939983"/>
                  <a:pt x="89453" y="944668"/>
                </a:cubicBezTo>
                <a:cubicBezTo>
                  <a:pt x="78769" y="950010"/>
                  <a:pt x="69574" y="957920"/>
                  <a:pt x="59635" y="964546"/>
                </a:cubicBezTo>
                <a:cubicBezTo>
                  <a:pt x="53009" y="977798"/>
                  <a:pt x="47108" y="991439"/>
                  <a:pt x="39757" y="1004303"/>
                </a:cubicBezTo>
                <a:cubicBezTo>
                  <a:pt x="-16448" y="1102663"/>
                  <a:pt x="60086" y="953708"/>
                  <a:pt x="0" y="1073877"/>
                </a:cubicBezTo>
                <a:cubicBezTo>
                  <a:pt x="3313" y="1150077"/>
                  <a:pt x="2091" y="1226610"/>
                  <a:pt x="9939" y="1302477"/>
                </a:cubicBezTo>
                <a:cubicBezTo>
                  <a:pt x="16628" y="1367138"/>
                  <a:pt x="27868" y="1348272"/>
                  <a:pt x="49696" y="1391929"/>
                </a:cubicBezTo>
                <a:cubicBezTo>
                  <a:pt x="91917" y="1476372"/>
                  <a:pt x="-9855" y="1337383"/>
                  <a:pt x="99392" y="1501259"/>
                </a:cubicBezTo>
                <a:cubicBezTo>
                  <a:pt x="106018" y="1511198"/>
                  <a:pt x="112327" y="1521357"/>
                  <a:pt x="119270" y="1531077"/>
                </a:cubicBezTo>
                <a:cubicBezTo>
                  <a:pt x="128898" y="1544557"/>
                  <a:pt x="140308" y="1556786"/>
                  <a:pt x="149087" y="1570833"/>
                </a:cubicBezTo>
                <a:cubicBezTo>
                  <a:pt x="156940" y="1583397"/>
                  <a:pt x="157584" y="1601105"/>
                  <a:pt x="168966" y="1610590"/>
                </a:cubicBezTo>
                <a:cubicBezTo>
                  <a:pt x="179460" y="1619335"/>
                  <a:pt x="195470" y="1617216"/>
                  <a:pt x="208722" y="1620529"/>
                </a:cubicBezTo>
                <a:cubicBezTo>
                  <a:pt x="221974" y="1630468"/>
                  <a:pt x="232764" y="1645108"/>
                  <a:pt x="248479" y="1650346"/>
                </a:cubicBezTo>
                <a:cubicBezTo>
                  <a:pt x="273819" y="1658793"/>
                  <a:pt x="301516" y="1656756"/>
                  <a:pt x="327992" y="1660286"/>
                </a:cubicBezTo>
                <a:cubicBezTo>
                  <a:pt x="404310" y="1670462"/>
                  <a:pt x="378791" y="1665531"/>
                  <a:pt x="437322" y="1680164"/>
                </a:cubicBezTo>
                <a:cubicBezTo>
                  <a:pt x="540026" y="1676851"/>
                  <a:pt x="642980" y="1678106"/>
                  <a:pt x="745435" y="1670225"/>
                </a:cubicBezTo>
                <a:cubicBezTo>
                  <a:pt x="772675" y="1668130"/>
                  <a:pt x="798158" y="1655704"/>
                  <a:pt x="824948" y="1650346"/>
                </a:cubicBezTo>
                <a:cubicBezTo>
                  <a:pt x="841513" y="1647033"/>
                  <a:pt x="857920" y="1642796"/>
                  <a:pt x="874644" y="1640407"/>
                </a:cubicBezTo>
                <a:cubicBezTo>
                  <a:pt x="980430" y="1625295"/>
                  <a:pt x="1056929" y="1626047"/>
                  <a:pt x="1172818" y="1620529"/>
                </a:cubicBezTo>
                <a:cubicBezTo>
                  <a:pt x="1373873" y="1580318"/>
                  <a:pt x="1161344" y="1618491"/>
                  <a:pt x="1411357" y="1590712"/>
                </a:cubicBezTo>
                <a:cubicBezTo>
                  <a:pt x="1424933" y="1589204"/>
                  <a:pt x="1437718" y="1583452"/>
                  <a:pt x="1451113" y="1580773"/>
                </a:cubicBezTo>
                <a:cubicBezTo>
                  <a:pt x="1487435" y="1573508"/>
                  <a:pt x="1523555" y="1564248"/>
                  <a:pt x="1560444" y="1560894"/>
                </a:cubicBezTo>
                <a:cubicBezTo>
                  <a:pt x="1633107" y="1554288"/>
                  <a:pt x="1706218" y="1554268"/>
                  <a:pt x="1779105" y="1550955"/>
                </a:cubicBezTo>
                <a:cubicBezTo>
                  <a:pt x="1818861" y="1544329"/>
                  <a:pt x="1860137" y="1543822"/>
                  <a:pt x="1898374" y="1531077"/>
                </a:cubicBezTo>
                <a:cubicBezTo>
                  <a:pt x="1908313" y="1527764"/>
                  <a:pt x="1917858" y="1522860"/>
                  <a:pt x="1928192" y="1521138"/>
                </a:cubicBezTo>
                <a:cubicBezTo>
                  <a:pt x="1957785" y="1516206"/>
                  <a:pt x="1987875" y="1514920"/>
                  <a:pt x="2017644" y="1511199"/>
                </a:cubicBezTo>
                <a:cubicBezTo>
                  <a:pt x="2040890" y="1508293"/>
                  <a:pt x="2064110" y="1505110"/>
                  <a:pt x="2087218" y="1501259"/>
                </a:cubicBezTo>
                <a:cubicBezTo>
                  <a:pt x="2123755" y="1495169"/>
                  <a:pt x="2159679" y="1484949"/>
                  <a:pt x="2196548" y="1481381"/>
                </a:cubicBezTo>
                <a:cubicBezTo>
                  <a:pt x="2262583" y="1474991"/>
                  <a:pt x="2329070" y="1474755"/>
                  <a:pt x="2395331" y="1471442"/>
                </a:cubicBezTo>
                <a:cubicBezTo>
                  <a:pt x="2415209" y="1468129"/>
                  <a:pt x="2435848" y="1467876"/>
                  <a:pt x="2454966" y="1461503"/>
                </a:cubicBezTo>
                <a:cubicBezTo>
                  <a:pt x="2466298" y="1457726"/>
                  <a:pt x="2473144" y="1444311"/>
                  <a:pt x="2484783" y="1441625"/>
                </a:cubicBezTo>
                <a:cubicBezTo>
                  <a:pt x="2517226" y="1434138"/>
                  <a:pt x="2551107" y="1435576"/>
                  <a:pt x="2584174" y="1431686"/>
                </a:cubicBezTo>
                <a:cubicBezTo>
                  <a:pt x="2607440" y="1428949"/>
                  <a:pt x="2630640" y="1425597"/>
                  <a:pt x="2653748" y="1421746"/>
                </a:cubicBezTo>
                <a:cubicBezTo>
                  <a:pt x="2666337" y="1419648"/>
                  <a:pt x="2716801" y="1411012"/>
                  <a:pt x="2733261" y="1401868"/>
                </a:cubicBezTo>
                <a:cubicBezTo>
                  <a:pt x="2846761" y="1338813"/>
                  <a:pt x="2757934" y="1386105"/>
                  <a:pt x="2812774" y="1342233"/>
                </a:cubicBezTo>
                <a:cubicBezTo>
                  <a:pt x="2822102" y="1334771"/>
                  <a:pt x="2833602" y="1330221"/>
                  <a:pt x="2842592" y="1322355"/>
                </a:cubicBezTo>
                <a:cubicBezTo>
                  <a:pt x="2937873" y="1238984"/>
                  <a:pt x="2860354" y="1305015"/>
                  <a:pt x="2912166" y="1242842"/>
                </a:cubicBezTo>
                <a:cubicBezTo>
                  <a:pt x="2921164" y="1232044"/>
                  <a:pt x="2932836" y="1223697"/>
                  <a:pt x="2941983" y="1213025"/>
                </a:cubicBezTo>
                <a:cubicBezTo>
                  <a:pt x="2952763" y="1200448"/>
                  <a:pt x="2960718" y="1185581"/>
                  <a:pt x="2971800" y="1173268"/>
                </a:cubicBezTo>
                <a:cubicBezTo>
                  <a:pt x="2990606" y="1152372"/>
                  <a:pt x="3031435" y="1113633"/>
                  <a:pt x="3031435" y="1113633"/>
                </a:cubicBezTo>
                <a:cubicBezTo>
                  <a:pt x="3048696" y="1061849"/>
                  <a:pt x="3030067" y="1102920"/>
                  <a:pt x="3061253" y="1063938"/>
                </a:cubicBezTo>
                <a:cubicBezTo>
                  <a:pt x="3099118" y="1016607"/>
                  <a:pt x="3059831" y="1048320"/>
                  <a:pt x="3110948" y="1014242"/>
                </a:cubicBezTo>
                <a:cubicBezTo>
                  <a:pt x="3190463" y="894971"/>
                  <a:pt x="3114261" y="992707"/>
                  <a:pt x="3180522" y="934729"/>
                </a:cubicBezTo>
                <a:cubicBezTo>
                  <a:pt x="3198153" y="919302"/>
                  <a:pt x="3207993" y="892441"/>
                  <a:pt x="3230218" y="885033"/>
                </a:cubicBezTo>
                <a:cubicBezTo>
                  <a:pt x="3288247" y="865690"/>
                  <a:pt x="3232209" y="882647"/>
                  <a:pt x="3319670" y="865155"/>
                </a:cubicBezTo>
                <a:cubicBezTo>
                  <a:pt x="3349622" y="859165"/>
                  <a:pt x="3379609" y="853147"/>
                  <a:pt x="3409122" y="845277"/>
                </a:cubicBezTo>
                <a:cubicBezTo>
                  <a:pt x="3560465" y="804919"/>
                  <a:pt x="3387193" y="841713"/>
                  <a:pt x="3518453" y="815459"/>
                </a:cubicBezTo>
                <a:cubicBezTo>
                  <a:pt x="3619000" y="737256"/>
                  <a:pt x="3581195" y="772597"/>
                  <a:pt x="3637722" y="716068"/>
                </a:cubicBezTo>
                <a:cubicBezTo>
                  <a:pt x="3641035" y="706129"/>
                  <a:pt x="3642976" y="695622"/>
                  <a:pt x="3647661" y="686251"/>
                </a:cubicBezTo>
                <a:cubicBezTo>
                  <a:pt x="3686199" y="609174"/>
                  <a:pt x="3652492" y="701568"/>
                  <a:pt x="3677479" y="626616"/>
                </a:cubicBezTo>
                <a:cubicBezTo>
                  <a:pt x="3680792" y="596799"/>
                  <a:pt x="3680142" y="566269"/>
                  <a:pt x="3687418" y="537164"/>
                </a:cubicBezTo>
                <a:cubicBezTo>
                  <a:pt x="3690315" y="525575"/>
                  <a:pt x="3703102" y="518531"/>
                  <a:pt x="3707296" y="507346"/>
                </a:cubicBezTo>
                <a:cubicBezTo>
                  <a:pt x="3713227" y="491529"/>
                  <a:pt x="3713922" y="474216"/>
                  <a:pt x="3717235" y="457651"/>
                </a:cubicBezTo>
                <a:cubicBezTo>
                  <a:pt x="3713922" y="427834"/>
                  <a:pt x="3719114" y="395774"/>
                  <a:pt x="3707296" y="368199"/>
                </a:cubicBezTo>
                <a:cubicBezTo>
                  <a:pt x="3698068" y="346666"/>
                  <a:pt x="3678554" y="328980"/>
                  <a:pt x="3657600" y="318503"/>
                </a:cubicBezTo>
                <a:cubicBezTo>
                  <a:pt x="3644348" y="311877"/>
                  <a:pt x="3631717" y="303827"/>
                  <a:pt x="3617844" y="298625"/>
                </a:cubicBezTo>
                <a:cubicBezTo>
                  <a:pt x="3597447" y="290976"/>
                  <a:pt x="3547273" y="283466"/>
                  <a:pt x="3528392" y="278746"/>
                </a:cubicBezTo>
                <a:cubicBezTo>
                  <a:pt x="3518228" y="276205"/>
                  <a:pt x="3508738" y="271348"/>
                  <a:pt x="3498574" y="268807"/>
                </a:cubicBezTo>
                <a:cubicBezTo>
                  <a:pt x="3482185" y="264710"/>
                  <a:pt x="3465268" y="262965"/>
                  <a:pt x="3448879" y="258868"/>
                </a:cubicBezTo>
                <a:cubicBezTo>
                  <a:pt x="3438715" y="256327"/>
                  <a:pt x="3428691" y="253056"/>
                  <a:pt x="3419061" y="248929"/>
                </a:cubicBezTo>
                <a:cubicBezTo>
                  <a:pt x="3405443" y="243093"/>
                  <a:pt x="3393742" y="232383"/>
                  <a:pt x="3379305" y="229051"/>
                </a:cubicBezTo>
                <a:cubicBezTo>
                  <a:pt x="3350072" y="222305"/>
                  <a:pt x="3319622" y="222833"/>
                  <a:pt x="3289853" y="219112"/>
                </a:cubicBezTo>
                <a:cubicBezTo>
                  <a:pt x="3266607" y="216206"/>
                  <a:pt x="3243387" y="213024"/>
                  <a:pt x="3220279" y="209173"/>
                </a:cubicBezTo>
                <a:cubicBezTo>
                  <a:pt x="3203615" y="206396"/>
                  <a:pt x="3187247" y="202010"/>
                  <a:pt x="3170583" y="199233"/>
                </a:cubicBezTo>
                <a:cubicBezTo>
                  <a:pt x="3147475" y="195382"/>
                  <a:pt x="3124230" y="192390"/>
                  <a:pt x="3101009" y="189294"/>
                </a:cubicBezTo>
                <a:cubicBezTo>
                  <a:pt x="3032708" y="180187"/>
                  <a:pt x="3002014" y="177190"/>
                  <a:pt x="2932044" y="169416"/>
                </a:cubicBezTo>
                <a:cubicBezTo>
                  <a:pt x="2735326" y="90731"/>
                  <a:pt x="2921247" y="158342"/>
                  <a:pt x="2415209" y="139599"/>
                </a:cubicBezTo>
                <a:cubicBezTo>
                  <a:pt x="2391798" y="138732"/>
                  <a:pt x="2368775" y="133313"/>
                  <a:pt x="2345635" y="129659"/>
                </a:cubicBezTo>
                <a:cubicBezTo>
                  <a:pt x="2305824" y="123373"/>
                  <a:pt x="2266266" y="115481"/>
                  <a:pt x="2226366" y="109781"/>
                </a:cubicBezTo>
                <a:cubicBezTo>
                  <a:pt x="2024625" y="80961"/>
                  <a:pt x="2276433" y="117484"/>
                  <a:pt x="2097157" y="89903"/>
                </a:cubicBezTo>
                <a:cubicBezTo>
                  <a:pt x="2074003" y="86341"/>
                  <a:pt x="2050774" y="83277"/>
                  <a:pt x="2027583" y="79964"/>
                </a:cubicBezTo>
                <a:cubicBezTo>
                  <a:pt x="1994130" y="68813"/>
                  <a:pt x="1992400" y="69798"/>
                  <a:pt x="1958009" y="50146"/>
                </a:cubicBezTo>
                <a:cubicBezTo>
                  <a:pt x="1947638" y="44219"/>
                  <a:pt x="1938876" y="35610"/>
                  <a:pt x="1928192" y="30268"/>
                </a:cubicBezTo>
                <a:cubicBezTo>
                  <a:pt x="1906218" y="19281"/>
                  <a:pt x="1911626" y="35238"/>
                  <a:pt x="1898374" y="30268"/>
                </a:cubicBezTo>
                <a:close/>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5" name="Forma libre 34"/>
          <p:cNvSpPr/>
          <p:nvPr/>
        </p:nvSpPr>
        <p:spPr>
          <a:xfrm>
            <a:off x="3827441" y="3760565"/>
            <a:ext cx="3797754" cy="1284383"/>
          </a:xfrm>
          <a:custGeom>
            <a:avLst/>
            <a:gdLst>
              <a:gd name="connsiteX0" fmla="*/ 4791624 w 5063672"/>
              <a:gd name="connsiteY0" fmla="*/ 22858 h 1712511"/>
              <a:gd name="connsiteX1" fmla="*/ 4741928 w 5063672"/>
              <a:gd name="connsiteY1" fmla="*/ 2980 h 1712511"/>
              <a:gd name="connsiteX2" fmla="*/ 4453694 w 5063672"/>
              <a:gd name="connsiteY2" fmla="*/ 32798 h 1712511"/>
              <a:gd name="connsiteX3" fmla="*/ 4354302 w 5063672"/>
              <a:gd name="connsiteY3" fmla="*/ 72554 h 1712511"/>
              <a:gd name="connsiteX4" fmla="*/ 4294667 w 5063672"/>
              <a:gd name="connsiteY4" fmla="*/ 92432 h 1712511"/>
              <a:gd name="connsiteX5" fmla="*/ 4254911 w 5063672"/>
              <a:gd name="connsiteY5" fmla="*/ 112311 h 1712511"/>
              <a:gd name="connsiteX6" fmla="*/ 4185337 w 5063672"/>
              <a:gd name="connsiteY6" fmla="*/ 122250 h 1712511"/>
              <a:gd name="connsiteX7" fmla="*/ 4155520 w 5063672"/>
              <a:gd name="connsiteY7" fmla="*/ 132189 h 1712511"/>
              <a:gd name="connsiteX8" fmla="*/ 4135641 w 5063672"/>
              <a:gd name="connsiteY8" fmla="*/ 152067 h 1712511"/>
              <a:gd name="connsiteX9" fmla="*/ 4076007 w 5063672"/>
              <a:gd name="connsiteY9" fmla="*/ 171945 h 1712511"/>
              <a:gd name="connsiteX10" fmla="*/ 4046189 w 5063672"/>
              <a:gd name="connsiteY10" fmla="*/ 181884 h 1712511"/>
              <a:gd name="connsiteX11" fmla="*/ 3996494 w 5063672"/>
              <a:gd name="connsiteY11" fmla="*/ 211702 h 1712511"/>
              <a:gd name="connsiteX12" fmla="*/ 3946798 w 5063672"/>
              <a:gd name="connsiteY12" fmla="*/ 241519 h 1712511"/>
              <a:gd name="connsiteX13" fmla="*/ 3897102 w 5063672"/>
              <a:gd name="connsiteY13" fmla="*/ 271337 h 1712511"/>
              <a:gd name="connsiteX14" fmla="*/ 3867285 w 5063672"/>
              <a:gd name="connsiteY14" fmla="*/ 301154 h 1712511"/>
              <a:gd name="connsiteX15" fmla="*/ 3837467 w 5063672"/>
              <a:gd name="connsiteY15" fmla="*/ 321032 h 1712511"/>
              <a:gd name="connsiteX16" fmla="*/ 3817589 w 5063672"/>
              <a:gd name="connsiteY16" fmla="*/ 340911 h 1712511"/>
              <a:gd name="connsiteX17" fmla="*/ 3777833 w 5063672"/>
              <a:gd name="connsiteY17" fmla="*/ 370728 h 1712511"/>
              <a:gd name="connsiteX18" fmla="*/ 3757954 w 5063672"/>
              <a:gd name="connsiteY18" fmla="*/ 400545 h 1712511"/>
              <a:gd name="connsiteX19" fmla="*/ 3708259 w 5063672"/>
              <a:gd name="connsiteY19" fmla="*/ 450241 h 1712511"/>
              <a:gd name="connsiteX20" fmla="*/ 3688380 w 5063672"/>
              <a:gd name="connsiteY20" fmla="*/ 470119 h 1712511"/>
              <a:gd name="connsiteX21" fmla="*/ 3628746 w 5063672"/>
              <a:gd name="connsiteY21" fmla="*/ 489998 h 1712511"/>
              <a:gd name="connsiteX22" fmla="*/ 3559172 w 5063672"/>
              <a:gd name="connsiteY22" fmla="*/ 519815 h 1712511"/>
              <a:gd name="connsiteX23" fmla="*/ 3529354 w 5063672"/>
              <a:gd name="connsiteY23" fmla="*/ 539693 h 1712511"/>
              <a:gd name="connsiteX24" fmla="*/ 3459780 w 5063672"/>
              <a:gd name="connsiteY24" fmla="*/ 549632 h 1712511"/>
              <a:gd name="connsiteX25" fmla="*/ 3439902 w 5063672"/>
              <a:gd name="connsiteY25" fmla="*/ 569511 h 1712511"/>
              <a:gd name="connsiteX26" fmla="*/ 3340511 w 5063672"/>
              <a:gd name="connsiteY26" fmla="*/ 599328 h 1712511"/>
              <a:gd name="connsiteX27" fmla="*/ 3310694 w 5063672"/>
              <a:gd name="connsiteY27" fmla="*/ 609267 h 1712511"/>
              <a:gd name="connsiteX28" fmla="*/ 3241120 w 5063672"/>
              <a:gd name="connsiteY28" fmla="*/ 629145 h 1712511"/>
              <a:gd name="connsiteX29" fmla="*/ 3201363 w 5063672"/>
              <a:gd name="connsiteY29" fmla="*/ 649024 h 1712511"/>
              <a:gd name="connsiteX30" fmla="*/ 3111911 w 5063672"/>
              <a:gd name="connsiteY30" fmla="*/ 668902 h 1712511"/>
              <a:gd name="connsiteX31" fmla="*/ 3072154 w 5063672"/>
              <a:gd name="connsiteY31" fmla="*/ 688780 h 1712511"/>
              <a:gd name="connsiteX32" fmla="*/ 3022459 w 5063672"/>
              <a:gd name="connsiteY32" fmla="*/ 698719 h 1712511"/>
              <a:gd name="connsiteX33" fmla="*/ 2942946 w 5063672"/>
              <a:gd name="connsiteY33" fmla="*/ 718598 h 1712511"/>
              <a:gd name="connsiteX34" fmla="*/ 2873372 w 5063672"/>
              <a:gd name="connsiteY34" fmla="*/ 728537 h 1712511"/>
              <a:gd name="connsiteX35" fmla="*/ 2793859 w 5063672"/>
              <a:gd name="connsiteY35" fmla="*/ 748415 h 1712511"/>
              <a:gd name="connsiteX36" fmla="*/ 2754102 w 5063672"/>
              <a:gd name="connsiteY36" fmla="*/ 758354 h 1712511"/>
              <a:gd name="connsiteX37" fmla="*/ 2724285 w 5063672"/>
              <a:gd name="connsiteY37" fmla="*/ 778232 h 1712511"/>
              <a:gd name="connsiteX38" fmla="*/ 2545380 w 5063672"/>
              <a:gd name="connsiteY38" fmla="*/ 798111 h 1712511"/>
              <a:gd name="connsiteX39" fmla="*/ 2346598 w 5063672"/>
              <a:gd name="connsiteY39" fmla="*/ 827928 h 1712511"/>
              <a:gd name="connsiteX40" fmla="*/ 2157754 w 5063672"/>
              <a:gd name="connsiteY40" fmla="*/ 847806 h 1712511"/>
              <a:gd name="connsiteX41" fmla="*/ 2127937 w 5063672"/>
              <a:gd name="connsiteY41" fmla="*/ 857745 h 1712511"/>
              <a:gd name="connsiteX42" fmla="*/ 1968911 w 5063672"/>
              <a:gd name="connsiteY42" fmla="*/ 867684 h 1712511"/>
              <a:gd name="connsiteX43" fmla="*/ 388589 w 5063672"/>
              <a:gd name="connsiteY43" fmla="*/ 877624 h 1712511"/>
              <a:gd name="connsiteX44" fmla="*/ 289198 w 5063672"/>
              <a:gd name="connsiteY44" fmla="*/ 917380 h 1712511"/>
              <a:gd name="connsiteX45" fmla="*/ 140111 w 5063672"/>
              <a:gd name="connsiteY45" fmla="*/ 957137 h 1712511"/>
              <a:gd name="connsiteX46" fmla="*/ 90415 w 5063672"/>
              <a:gd name="connsiteY46" fmla="*/ 977015 h 1712511"/>
              <a:gd name="connsiteX47" fmla="*/ 30780 w 5063672"/>
              <a:gd name="connsiteY47" fmla="*/ 1016771 h 1712511"/>
              <a:gd name="connsiteX48" fmla="*/ 963 w 5063672"/>
              <a:gd name="connsiteY48" fmla="*/ 1076406 h 1712511"/>
              <a:gd name="connsiteX49" fmla="*/ 10902 w 5063672"/>
              <a:gd name="connsiteY49" fmla="*/ 1215554 h 1712511"/>
              <a:gd name="connsiteX50" fmla="*/ 60598 w 5063672"/>
              <a:gd name="connsiteY50" fmla="*/ 1245371 h 1712511"/>
              <a:gd name="connsiteX51" fmla="*/ 120233 w 5063672"/>
              <a:gd name="connsiteY51" fmla="*/ 1265250 h 1712511"/>
              <a:gd name="connsiteX52" fmla="*/ 209685 w 5063672"/>
              <a:gd name="connsiteY52" fmla="*/ 1285128 h 1712511"/>
              <a:gd name="connsiteX53" fmla="*/ 309076 w 5063672"/>
              <a:gd name="connsiteY53" fmla="*/ 1324884 h 1712511"/>
              <a:gd name="connsiteX54" fmla="*/ 796094 w 5063672"/>
              <a:gd name="connsiteY54" fmla="*/ 1354702 h 1712511"/>
              <a:gd name="connsiteX55" fmla="*/ 865667 w 5063672"/>
              <a:gd name="connsiteY55" fmla="*/ 1364641 h 1712511"/>
              <a:gd name="connsiteX56" fmla="*/ 905424 w 5063672"/>
              <a:gd name="connsiteY56" fmla="*/ 1374580 h 1712511"/>
              <a:gd name="connsiteX57" fmla="*/ 984937 w 5063672"/>
              <a:gd name="connsiteY57" fmla="*/ 1384519 h 1712511"/>
              <a:gd name="connsiteX58" fmla="*/ 1064450 w 5063672"/>
              <a:gd name="connsiteY58" fmla="*/ 1404398 h 1712511"/>
              <a:gd name="connsiteX59" fmla="*/ 1362624 w 5063672"/>
              <a:gd name="connsiteY59" fmla="*/ 1424276 h 1712511"/>
              <a:gd name="connsiteX60" fmla="*/ 1452076 w 5063672"/>
              <a:gd name="connsiteY60" fmla="*/ 1444154 h 1712511"/>
              <a:gd name="connsiteX61" fmla="*/ 1491833 w 5063672"/>
              <a:gd name="connsiteY61" fmla="*/ 1454093 h 1712511"/>
              <a:gd name="connsiteX62" fmla="*/ 1630980 w 5063672"/>
              <a:gd name="connsiteY62" fmla="*/ 1464032 h 1712511"/>
              <a:gd name="connsiteX63" fmla="*/ 1740311 w 5063672"/>
              <a:gd name="connsiteY63" fmla="*/ 1473971 h 1712511"/>
              <a:gd name="connsiteX64" fmla="*/ 1809885 w 5063672"/>
              <a:gd name="connsiteY64" fmla="*/ 1493850 h 1712511"/>
              <a:gd name="connsiteX65" fmla="*/ 2018607 w 5063672"/>
              <a:gd name="connsiteY65" fmla="*/ 1513728 h 1712511"/>
              <a:gd name="connsiteX66" fmla="*/ 2088180 w 5063672"/>
              <a:gd name="connsiteY66" fmla="*/ 1533606 h 1712511"/>
              <a:gd name="connsiteX67" fmla="*/ 2277024 w 5063672"/>
              <a:gd name="connsiteY67" fmla="*/ 1553484 h 1712511"/>
              <a:gd name="connsiteX68" fmla="*/ 2326720 w 5063672"/>
              <a:gd name="connsiteY68" fmla="*/ 1563424 h 1712511"/>
              <a:gd name="connsiteX69" fmla="*/ 2406233 w 5063672"/>
              <a:gd name="connsiteY69" fmla="*/ 1583302 h 1712511"/>
              <a:gd name="connsiteX70" fmla="*/ 2495685 w 5063672"/>
              <a:gd name="connsiteY70" fmla="*/ 1593241 h 1712511"/>
              <a:gd name="connsiteX71" fmla="*/ 2555320 w 5063672"/>
              <a:gd name="connsiteY71" fmla="*/ 1603180 h 1712511"/>
              <a:gd name="connsiteX72" fmla="*/ 2644772 w 5063672"/>
              <a:gd name="connsiteY72" fmla="*/ 1613119 h 1712511"/>
              <a:gd name="connsiteX73" fmla="*/ 2704407 w 5063672"/>
              <a:gd name="connsiteY73" fmla="*/ 1623058 h 1712511"/>
              <a:gd name="connsiteX74" fmla="*/ 2863433 w 5063672"/>
              <a:gd name="connsiteY74" fmla="*/ 1642937 h 1712511"/>
              <a:gd name="connsiteX75" fmla="*/ 2903189 w 5063672"/>
              <a:gd name="connsiteY75" fmla="*/ 1652876 h 1712511"/>
              <a:gd name="connsiteX76" fmla="*/ 2933007 w 5063672"/>
              <a:gd name="connsiteY76" fmla="*/ 1672754 h 1712511"/>
              <a:gd name="connsiteX77" fmla="*/ 3032398 w 5063672"/>
              <a:gd name="connsiteY77" fmla="*/ 1682693 h 1712511"/>
              <a:gd name="connsiteX78" fmla="*/ 3181485 w 5063672"/>
              <a:gd name="connsiteY78" fmla="*/ 1702571 h 1712511"/>
              <a:gd name="connsiteX79" fmla="*/ 3241120 w 5063672"/>
              <a:gd name="connsiteY79" fmla="*/ 1712511 h 1712511"/>
              <a:gd name="connsiteX80" fmla="*/ 3598928 w 5063672"/>
              <a:gd name="connsiteY80" fmla="*/ 1702571 h 1712511"/>
              <a:gd name="connsiteX81" fmla="*/ 3738076 w 5063672"/>
              <a:gd name="connsiteY81" fmla="*/ 1682693 h 1712511"/>
              <a:gd name="connsiteX82" fmla="*/ 3767894 w 5063672"/>
              <a:gd name="connsiteY82" fmla="*/ 1672754 h 1712511"/>
              <a:gd name="connsiteX83" fmla="*/ 4155520 w 5063672"/>
              <a:gd name="connsiteY83" fmla="*/ 1642937 h 1712511"/>
              <a:gd name="connsiteX84" fmla="*/ 4294667 w 5063672"/>
              <a:gd name="connsiteY84" fmla="*/ 1623058 h 1712511"/>
              <a:gd name="connsiteX85" fmla="*/ 4354302 w 5063672"/>
              <a:gd name="connsiteY85" fmla="*/ 1613119 h 1712511"/>
              <a:gd name="connsiteX86" fmla="*/ 4443754 w 5063672"/>
              <a:gd name="connsiteY86" fmla="*/ 1603180 h 1712511"/>
              <a:gd name="connsiteX87" fmla="*/ 4503389 w 5063672"/>
              <a:gd name="connsiteY87" fmla="*/ 1593241 h 1712511"/>
              <a:gd name="connsiteX88" fmla="*/ 4572963 w 5063672"/>
              <a:gd name="connsiteY88" fmla="*/ 1583302 h 1712511"/>
              <a:gd name="connsiteX89" fmla="*/ 4632598 w 5063672"/>
              <a:gd name="connsiteY89" fmla="*/ 1553484 h 1712511"/>
              <a:gd name="connsiteX90" fmla="*/ 4741928 w 5063672"/>
              <a:gd name="connsiteY90" fmla="*/ 1523667 h 1712511"/>
              <a:gd name="connsiteX91" fmla="*/ 4801563 w 5063672"/>
              <a:gd name="connsiteY91" fmla="*/ 1483911 h 1712511"/>
              <a:gd name="connsiteX92" fmla="*/ 4841320 w 5063672"/>
              <a:gd name="connsiteY92" fmla="*/ 1424276 h 1712511"/>
              <a:gd name="connsiteX93" fmla="*/ 4891015 w 5063672"/>
              <a:gd name="connsiteY93" fmla="*/ 1364641 h 1712511"/>
              <a:gd name="connsiteX94" fmla="*/ 4910894 w 5063672"/>
              <a:gd name="connsiteY94" fmla="*/ 1324884 h 1712511"/>
              <a:gd name="connsiteX95" fmla="*/ 4930772 w 5063672"/>
              <a:gd name="connsiteY95" fmla="*/ 1295067 h 1712511"/>
              <a:gd name="connsiteX96" fmla="*/ 4940711 w 5063672"/>
              <a:gd name="connsiteY96" fmla="*/ 1265250 h 1712511"/>
              <a:gd name="connsiteX97" fmla="*/ 4980467 w 5063672"/>
              <a:gd name="connsiteY97" fmla="*/ 1205615 h 1712511"/>
              <a:gd name="connsiteX98" fmla="*/ 5020224 w 5063672"/>
              <a:gd name="connsiteY98" fmla="*/ 1116163 h 1712511"/>
              <a:gd name="connsiteX99" fmla="*/ 5030163 w 5063672"/>
              <a:gd name="connsiteY99" fmla="*/ 1026711 h 1712511"/>
              <a:gd name="connsiteX100" fmla="*/ 5040102 w 5063672"/>
              <a:gd name="connsiteY100" fmla="*/ 986954 h 1712511"/>
              <a:gd name="connsiteX101" fmla="*/ 5059980 w 5063672"/>
              <a:gd name="connsiteY101" fmla="*/ 877624 h 1712511"/>
              <a:gd name="connsiteX102" fmla="*/ 5040102 w 5063672"/>
              <a:gd name="connsiteY102" fmla="*/ 380667 h 1712511"/>
              <a:gd name="connsiteX103" fmla="*/ 5030163 w 5063672"/>
              <a:gd name="connsiteY103" fmla="*/ 350850 h 1712511"/>
              <a:gd name="connsiteX104" fmla="*/ 5020224 w 5063672"/>
              <a:gd name="connsiteY104" fmla="*/ 291215 h 1712511"/>
              <a:gd name="connsiteX105" fmla="*/ 5010285 w 5063672"/>
              <a:gd name="connsiteY105" fmla="*/ 261398 h 1712511"/>
              <a:gd name="connsiteX106" fmla="*/ 4980467 w 5063672"/>
              <a:gd name="connsiteY106" fmla="*/ 152067 h 1712511"/>
              <a:gd name="connsiteX107" fmla="*/ 4940711 w 5063672"/>
              <a:gd name="connsiteY107" fmla="*/ 72554 h 1712511"/>
              <a:gd name="connsiteX108" fmla="*/ 4881076 w 5063672"/>
              <a:gd name="connsiteY108" fmla="*/ 52676 h 1712511"/>
              <a:gd name="connsiteX109" fmla="*/ 4851259 w 5063672"/>
              <a:gd name="connsiteY109" fmla="*/ 42737 h 1712511"/>
              <a:gd name="connsiteX110" fmla="*/ 4831380 w 5063672"/>
              <a:gd name="connsiteY110" fmla="*/ 22858 h 1712511"/>
              <a:gd name="connsiteX111" fmla="*/ 4791624 w 5063672"/>
              <a:gd name="connsiteY111" fmla="*/ 22858 h 171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063672" h="1712511">
                <a:moveTo>
                  <a:pt x="4791624" y="22858"/>
                </a:moveTo>
                <a:cubicBezTo>
                  <a:pt x="4776715" y="19545"/>
                  <a:pt x="4759757" y="3640"/>
                  <a:pt x="4741928" y="2980"/>
                </a:cubicBezTo>
                <a:cubicBezTo>
                  <a:pt x="4561215" y="-3713"/>
                  <a:pt x="4572913" y="-1266"/>
                  <a:pt x="4453694" y="32798"/>
                </a:cubicBezTo>
                <a:cubicBezTo>
                  <a:pt x="4412977" y="73513"/>
                  <a:pt x="4447336" y="45973"/>
                  <a:pt x="4354302" y="72554"/>
                </a:cubicBezTo>
                <a:cubicBezTo>
                  <a:pt x="4334155" y="78310"/>
                  <a:pt x="4313408" y="83061"/>
                  <a:pt x="4294667" y="92432"/>
                </a:cubicBezTo>
                <a:cubicBezTo>
                  <a:pt x="4281415" y="99058"/>
                  <a:pt x="4269205" y="108412"/>
                  <a:pt x="4254911" y="112311"/>
                </a:cubicBezTo>
                <a:cubicBezTo>
                  <a:pt x="4232310" y="118475"/>
                  <a:pt x="4208528" y="118937"/>
                  <a:pt x="4185337" y="122250"/>
                </a:cubicBezTo>
                <a:cubicBezTo>
                  <a:pt x="4175398" y="125563"/>
                  <a:pt x="4164504" y="126799"/>
                  <a:pt x="4155520" y="132189"/>
                </a:cubicBezTo>
                <a:cubicBezTo>
                  <a:pt x="4147485" y="137010"/>
                  <a:pt x="4144023" y="147876"/>
                  <a:pt x="4135641" y="152067"/>
                </a:cubicBezTo>
                <a:cubicBezTo>
                  <a:pt x="4116900" y="161437"/>
                  <a:pt x="4095885" y="165319"/>
                  <a:pt x="4076007" y="171945"/>
                </a:cubicBezTo>
                <a:lnTo>
                  <a:pt x="4046189" y="181884"/>
                </a:lnTo>
                <a:cubicBezTo>
                  <a:pt x="3995827" y="232249"/>
                  <a:pt x="4061000" y="172999"/>
                  <a:pt x="3996494" y="211702"/>
                </a:cubicBezTo>
                <a:cubicBezTo>
                  <a:pt x="3928278" y="252631"/>
                  <a:pt x="4031264" y="213364"/>
                  <a:pt x="3946798" y="241519"/>
                </a:cubicBezTo>
                <a:cubicBezTo>
                  <a:pt x="3884897" y="303423"/>
                  <a:pt x="3974511" y="219732"/>
                  <a:pt x="3897102" y="271337"/>
                </a:cubicBezTo>
                <a:cubicBezTo>
                  <a:pt x="3885407" y="279134"/>
                  <a:pt x="3878083" y="292156"/>
                  <a:pt x="3867285" y="301154"/>
                </a:cubicBezTo>
                <a:cubicBezTo>
                  <a:pt x="3858108" y="308801"/>
                  <a:pt x="3846795" y="313570"/>
                  <a:pt x="3837467" y="321032"/>
                </a:cubicBezTo>
                <a:cubicBezTo>
                  <a:pt x="3830150" y="326886"/>
                  <a:pt x="3824788" y="334912"/>
                  <a:pt x="3817589" y="340911"/>
                </a:cubicBezTo>
                <a:cubicBezTo>
                  <a:pt x="3804864" y="351516"/>
                  <a:pt x="3789546" y="359015"/>
                  <a:pt x="3777833" y="370728"/>
                </a:cubicBezTo>
                <a:cubicBezTo>
                  <a:pt x="3769386" y="379175"/>
                  <a:pt x="3765820" y="391555"/>
                  <a:pt x="3757954" y="400545"/>
                </a:cubicBezTo>
                <a:cubicBezTo>
                  <a:pt x="3742527" y="418175"/>
                  <a:pt x="3724824" y="433676"/>
                  <a:pt x="3708259" y="450241"/>
                </a:cubicBezTo>
                <a:cubicBezTo>
                  <a:pt x="3701633" y="456867"/>
                  <a:pt x="3697270" y="467156"/>
                  <a:pt x="3688380" y="470119"/>
                </a:cubicBezTo>
                <a:lnTo>
                  <a:pt x="3628746" y="489998"/>
                </a:lnTo>
                <a:cubicBezTo>
                  <a:pt x="3587775" y="530967"/>
                  <a:pt x="3634544" y="491551"/>
                  <a:pt x="3559172" y="519815"/>
                </a:cubicBezTo>
                <a:cubicBezTo>
                  <a:pt x="3547987" y="524009"/>
                  <a:pt x="3540796" y="536261"/>
                  <a:pt x="3529354" y="539693"/>
                </a:cubicBezTo>
                <a:cubicBezTo>
                  <a:pt x="3506915" y="546425"/>
                  <a:pt x="3482971" y="546319"/>
                  <a:pt x="3459780" y="549632"/>
                </a:cubicBezTo>
                <a:cubicBezTo>
                  <a:pt x="3453154" y="556258"/>
                  <a:pt x="3448038" y="564862"/>
                  <a:pt x="3439902" y="569511"/>
                </a:cubicBezTo>
                <a:cubicBezTo>
                  <a:pt x="3398355" y="593253"/>
                  <a:pt x="3385135" y="588172"/>
                  <a:pt x="3340511" y="599328"/>
                </a:cubicBezTo>
                <a:cubicBezTo>
                  <a:pt x="3330347" y="601869"/>
                  <a:pt x="3320768" y="606389"/>
                  <a:pt x="3310694" y="609267"/>
                </a:cubicBezTo>
                <a:cubicBezTo>
                  <a:pt x="3285476" y="616472"/>
                  <a:pt x="3264950" y="618932"/>
                  <a:pt x="3241120" y="629145"/>
                </a:cubicBezTo>
                <a:cubicBezTo>
                  <a:pt x="3227501" y="634982"/>
                  <a:pt x="3215236" y="643821"/>
                  <a:pt x="3201363" y="649024"/>
                </a:cubicBezTo>
                <a:cubicBezTo>
                  <a:pt x="3185321" y="655040"/>
                  <a:pt x="3125405" y="666203"/>
                  <a:pt x="3111911" y="668902"/>
                </a:cubicBezTo>
                <a:cubicBezTo>
                  <a:pt x="3098659" y="675528"/>
                  <a:pt x="3086210" y="684095"/>
                  <a:pt x="3072154" y="688780"/>
                </a:cubicBezTo>
                <a:cubicBezTo>
                  <a:pt x="3056128" y="694122"/>
                  <a:pt x="3038848" y="694622"/>
                  <a:pt x="3022459" y="698719"/>
                </a:cubicBezTo>
                <a:cubicBezTo>
                  <a:pt x="2945654" y="717920"/>
                  <a:pt x="3052836" y="700282"/>
                  <a:pt x="2942946" y="718598"/>
                </a:cubicBezTo>
                <a:cubicBezTo>
                  <a:pt x="2919838" y="722449"/>
                  <a:pt x="2896344" y="723943"/>
                  <a:pt x="2873372" y="728537"/>
                </a:cubicBezTo>
                <a:cubicBezTo>
                  <a:pt x="2846583" y="733895"/>
                  <a:pt x="2820363" y="741789"/>
                  <a:pt x="2793859" y="748415"/>
                </a:cubicBezTo>
                <a:lnTo>
                  <a:pt x="2754102" y="758354"/>
                </a:lnTo>
                <a:cubicBezTo>
                  <a:pt x="2744163" y="764980"/>
                  <a:pt x="2735809" y="775089"/>
                  <a:pt x="2724285" y="778232"/>
                </a:cubicBezTo>
                <a:cubicBezTo>
                  <a:pt x="2706420" y="783104"/>
                  <a:pt x="2553319" y="796977"/>
                  <a:pt x="2545380" y="798111"/>
                </a:cubicBezTo>
                <a:cubicBezTo>
                  <a:pt x="2236171" y="842285"/>
                  <a:pt x="2610848" y="798567"/>
                  <a:pt x="2346598" y="827928"/>
                </a:cubicBezTo>
                <a:cubicBezTo>
                  <a:pt x="2244241" y="853517"/>
                  <a:pt x="2372542" y="823941"/>
                  <a:pt x="2157754" y="847806"/>
                </a:cubicBezTo>
                <a:cubicBezTo>
                  <a:pt x="2147341" y="848963"/>
                  <a:pt x="2138356" y="856648"/>
                  <a:pt x="2127937" y="857745"/>
                </a:cubicBezTo>
                <a:cubicBezTo>
                  <a:pt x="2075117" y="863305"/>
                  <a:pt x="2022020" y="867077"/>
                  <a:pt x="1968911" y="867684"/>
                </a:cubicBezTo>
                <a:lnTo>
                  <a:pt x="388589" y="877624"/>
                </a:lnTo>
                <a:cubicBezTo>
                  <a:pt x="350933" y="896452"/>
                  <a:pt x="333414" y="907554"/>
                  <a:pt x="289198" y="917380"/>
                </a:cubicBezTo>
                <a:cubicBezTo>
                  <a:pt x="227718" y="931042"/>
                  <a:pt x="195502" y="934981"/>
                  <a:pt x="140111" y="957137"/>
                </a:cubicBezTo>
                <a:cubicBezTo>
                  <a:pt x="123546" y="963763"/>
                  <a:pt x="106078" y="968472"/>
                  <a:pt x="90415" y="977015"/>
                </a:cubicBezTo>
                <a:cubicBezTo>
                  <a:pt x="69441" y="988455"/>
                  <a:pt x="30780" y="1016771"/>
                  <a:pt x="30780" y="1016771"/>
                </a:cubicBezTo>
                <a:cubicBezTo>
                  <a:pt x="20730" y="1031846"/>
                  <a:pt x="963" y="1055832"/>
                  <a:pt x="963" y="1076406"/>
                </a:cubicBezTo>
                <a:cubicBezTo>
                  <a:pt x="963" y="1122907"/>
                  <a:pt x="-4574" y="1171704"/>
                  <a:pt x="10902" y="1215554"/>
                </a:cubicBezTo>
                <a:cubicBezTo>
                  <a:pt x="17332" y="1233771"/>
                  <a:pt x="43011" y="1237377"/>
                  <a:pt x="60598" y="1245371"/>
                </a:cubicBezTo>
                <a:cubicBezTo>
                  <a:pt x="79674" y="1254042"/>
                  <a:pt x="99905" y="1260168"/>
                  <a:pt x="120233" y="1265250"/>
                </a:cubicBezTo>
                <a:cubicBezTo>
                  <a:pt x="176378" y="1279286"/>
                  <a:pt x="146594" y="1272510"/>
                  <a:pt x="209685" y="1285128"/>
                </a:cubicBezTo>
                <a:cubicBezTo>
                  <a:pt x="252954" y="1313974"/>
                  <a:pt x="241377" y="1310631"/>
                  <a:pt x="309076" y="1324884"/>
                </a:cubicBezTo>
                <a:cubicBezTo>
                  <a:pt x="491891" y="1363372"/>
                  <a:pt x="562735" y="1348395"/>
                  <a:pt x="796094" y="1354702"/>
                </a:cubicBezTo>
                <a:cubicBezTo>
                  <a:pt x="819285" y="1358015"/>
                  <a:pt x="842618" y="1360450"/>
                  <a:pt x="865667" y="1364641"/>
                </a:cubicBezTo>
                <a:cubicBezTo>
                  <a:pt x="879107" y="1367085"/>
                  <a:pt x="891950" y="1372334"/>
                  <a:pt x="905424" y="1374580"/>
                </a:cubicBezTo>
                <a:cubicBezTo>
                  <a:pt x="931771" y="1378971"/>
                  <a:pt x="958433" y="1381206"/>
                  <a:pt x="984937" y="1384519"/>
                </a:cubicBezTo>
                <a:cubicBezTo>
                  <a:pt x="1011441" y="1391145"/>
                  <a:pt x="1037660" y="1399040"/>
                  <a:pt x="1064450" y="1404398"/>
                </a:cubicBezTo>
                <a:cubicBezTo>
                  <a:pt x="1156560" y="1422820"/>
                  <a:pt x="1283076" y="1420817"/>
                  <a:pt x="1362624" y="1424276"/>
                </a:cubicBezTo>
                <a:lnTo>
                  <a:pt x="1452076" y="1444154"/>
                </a:lnTo>
                <a:cubicBezTo>
                  <a:pt x="1465386" y="1447226"/>
                  <a:pt x="1478256" y="1452585"/>
                  <a:pt x="1491833" y="1454093"/>
                </a:cubicBezTo>
                <a:cubicBezTo>
                  <a:pt x="1538049" y="1459228"/>
                  <a:pt x="1584628" y="1460324"/>
                  <a:pt x="1630980" y="1464032"/>
                </a:cubicBezTo>
                <a:cubicBezTo>
                  <a:pt x="1667457" y="1466950"/>
                  <a:pt x="1703867" y="1470658"/>
                  <a:pt x="1740311" y="1473971"/>
                </a:cubicBezTo>
                <a:cubicBezTo>
                  <a:pt x="1763502" y="1480597"/>
                  <a:pt x="1786301" y="1488796"/>
                  <a:pt x="1809885" y="1493850"/>
                </a:cubicBezTo>
                <a:cubicBezTo>
                  <a:pt x="1867686" y="1506236"/>
                  <a:pt x="1970835" y="1510316"/>
                  <a:pt x="2018607" y="1513728"/>
                </a:cubicBezTo>
                <a:cubicBezTo>
                  <a:pt x="2041798" y="1520354"/>
                  <a:pt x="2064529" y="1528876"/>
                  <a:pt x="2088180" y="1533606"/>
                </a:cubicBezTo>
                <a:cubicBezTo>
                  <a:pt x="2124373" y="1540845"/>
                  <a:pt x="2250187" y="1551044"/>
                  <a:pt x="2277024" y="1553484"/>
                </a:cubicBezTo>
                <a:cubicBezTo>
                  <a:pt x="2293589" y="1556797"/>
                  <a:pt x="2310259" y="1559625"/>
                  <a:pt x="2326720" y="1563424"/>
                </a:cubicBezTo>
                <a:cubicBezTo>
                  <a:pt x="2353340" y="1569567"/>
                  <a:pt x="2379329" y="1578554"/>
                  <a:pt x="2406233" y="1583302"/>
                </a:cubicBezTo>
                <a:cubicBezTo>
                  <a:pt x="2435777" y="1588516"/>
                  <a:pt x="2465947" y="1589276"/>
                  <a:pt x="2495685" y="1593241"/>
                </a:cubicBezTo>
                <a:cubicBezTo>
                  <a:pt x="2515661" y="1595904"/>
                  <a:pt x="2535344" y="1600517"/>
                  <a:pt x="2555320" y="1603180"/>
                </a:cubicBezTo>
                <a:cubicBezTo>
                  <a:pt x="2585058" y="1607145"/>
                  <a:pt x="2615034" y="1609154"/>
                  <a:pt x="2644772" y="1613119"/>
                </a:cubicBezTo>
                <a:cubicBezTo>
                  <a:pt x="2664748" y="1615782"/>
                  <a:pt x="2684489" y="1619994"/>
                  <a:pt x="2704407" y="1623058"/>
                </a:cubicBezTo>
                <a:cubicBezTo>
                  <a:pt x="2778176" y="1634408"/>
                  <a:pt x="2783358" y="1634040"/>
                  <a:pt x="2863433" y="1642937"/>
                </a:cubicBezTo>
                <a:cubicBezTo>
                  <a:pt x="2876685" y="1646250"/>
                  <a:pt x="2890634" y="1647495"/>
                  <a:pt x="2903189" y="1652876"/>
                </a:cubicBezTo>
                <a:cubicBezTo>
                  <a:pt x="2914169" y="1657581"/>
                  <a:pt x="2921367" y="1670068"/>
                  <a:pt x="2933007" y="1672754"/>
                </a:cubicBezTo>
                <a:cubicBezTo>
                  <a:pt x="2965450" y="1680241"/>
                  <a:pt x="2999306" y="1679016"/>
                  <a:pt x="3032398" y="1682693"/>
                </a:cubicBezTo>
                <a:cubicBezTo>
                  <a:pt x="3073601" y="1687271"/>
                  <a:pt x="3139457" y="1696105"/>
                  <a:pt x="3181485" y="1702571"/>
                </a:cubicBezTo>
                <a:cubicBezTo>
                  <a:pt x="3201403" y="1705635"/>
                  <a:pt x="3221242" y="1709198"/>
                  <a:pt x="3241120" y="1712511"/>
                </a:cubicBezTo>
                <a:lnTo>
                  <a:pt x="3598928" y="1702571"/>
                </a:lnTo>
                <a:cubicBezTo>
                  <a:pt x="3636538" y="1700899"/>
                  <a:pt x="3697608" y="1692810"/>
                  <a:pt x="3738076" y="1682693"/>
                </a:cubicBezTo>
                <a:cubicBezTo>
                  <a:pt x="3748240" y="1680152"/>
                  <a:pt x="3757475" y="1673851"/>
                  <a:pt x="3767894" y="1672754"/>
                </a:cubicBezTo>
                <a:cubicBezTo>
                  <a:pt x="3980278" y="1650398"/>
                  <a:pt x="3907102" y="1678427"/>
                  <a:pt x="4155520" y="1642937"/>
                </a:cubicBezTo>
                <a:cubicBezTo>
                  <a:pt x="4201902" y="1636311"/>
                  <a:pt x="4248451" y="1630761"/>
                  <a:pt x="4294667" y="1623058"/>
                </a:cubicBezTo>
                <a:cubicBezTo>
                  <a:pt x="4314545" y="1619745"/>
                  <a:pt x="4334326" y="1615782"/>
                  <a:pt x="4354302" y="1613119"/>
                </a:cubicBezTo>
                <a:cubicBezTo>
                  <a:pt x="4384040" y="1609154"/>
                  <a:pt x="4414016" y="1607145"/>
                  <a:pt x="4443754" y="1603180"/>
                </a:cubicBezTo>
                <a:cubicBezTo>
                  <a:pt x="4463730" y="1600517"/>
                  <a:pt x="4483471" y="1596305"/>
                  <a:pt x="4503389" y="1593241"/>
                </a:cubicBezTo>
                <a:cubicBezTo>
                  <a:pt x="4526543" y="1589679"/>
                  <a:pt x="4549772" y="1586615"/>
                  <a:pt x="4572963" y="1583302"/>
                </a:cubicBezTo>
                <a:cubicBezTo>
                  <a:pt x="4681707" y="1547054"/>
                  <a:pt x="4516990" y="1604865"/>
                  <a:pt x="4632598" y="1553484"/>
                </a:cubicBezTo>
                <a:cubicBezTo>
                  <a:pt x="4673866" y="1535143"/>
                  <a:pt x="4699415" y="1532170"/>
                  <a:pt x="4741928" y="1523667"/>
                </a:cubicBezTo>
                <a:cubicBezTo>
                  <a:pt x="4761806" y="1510415"/>
                  <a:pt x="4788311" y="1503789"/>
                  <a:pt x="4801563" y="1483911"/>
                </a:cubicBezTo>
                <a:cubicBezTo>
                  <a:pt x="4814815" y="1464033"/>
                  <a:pt x="4824427" y="1441170"/>
                  <a:pt x="4841320" y="1424276"/>
                </a:cubicBezTo>
                <a:cubicBezTo>
                  <a:pt x="4868728" y="1396867"/>
                  <a:pt x="4872565" y="1396928"/>
                  <a:pt x="4891015" y="1364641"/>
                </a:cubicBezTo>
                <a:cubicBezTo>
                  <a:pt x="4898366" y="1351777"/>
                  <a:pt x="4903543" y="1337748"/>
                  <a:pt x="4910894" y="1324884"/>
                </a:cubicBezTo>
                <a:cubicBezTo>
                  <a:pt x="4916821" y="1314513"/>
                  <a:pt x="4925430" y="1305751"/>
                  <a:pt x="4930772" y="1295067"/>
                </a:cubicBezTo>
                <a:cubicBezTo>
                  <a:pt x="4935457" y="1285696"/>
                  <a:pt x="4935623" y="1274408"/>
                  <a:pt x="4940711" y="1265250"/>
                </a:cubicBezTo>
                <a:cubicBezTo>
                  <a:pt x="4952313" y="1244366"/>
                  <a:pt x="4972912" y="1228280"/>
                  <a:pt x="4980467" y="1205615"/>
                </a:cubicBezTo>
                <a:cubicBezTo>
                  <a:pt x="5004124" y="1134648"/>
                  <a:pt x="4988723" y="1163415"/>
                  <a:pt x="5020224" y="1116163"/>
                </a:cubicBezTo>
                <a:cubicBezTo>
                  <a:pt x="5023537" y="1086346"/>
                  <a:pt x="5025601" y="1056363"/>
                  <a:pt x="5030163" y="1026711"/>
                </a:cubicBezTo>
                <a:cubicBezTo>
                  <a:pt x="5032240" y="1013210"/>
                  <a:pt x="5037856" y="1000428"/>
                  <a:pt x="5040102" y="986954"/>
                </a:cubicBezTo>
                <a:cubicBezTo>
                  <a:pt x="5058832" y="874569"/>
                  <a:pt x="5038656" y="941597"/>
                  <a:pt x="5059980" y="877624"/>
                </a:cubicBezTo>
                <a:cubicBezTo>
                  <a:pt x="5058102" y="793129"/>
                  <a:pt x="5078330" y="533582"/>
                  <a:pt x="5040102" y="380667"/>
                </a:cubicBezTo>
                <a:cubicBezTo>
                  <a:pt x="5037561" y="370503"/>
                  <a:pt x="5033476" y="360789"/>
                  <a:pt x="5030163" y="350850"/>
                </a:cubicBezTo>
                <a:cubicBezTo>
                  <a:pt x="5026850" y="330972"/>
                  <a:pt x="5024596" y="310888"/>
                  <a:pt x="5020224" y="291215"/>
                </a:cubicBezTo>
                <a:cubicBezTo>
                  <a:pt x="5017951" y="280988"/>
                  <a:pt x="5012159" y="271706"/>
                  <a:pt x="5010285" y="261398"/>
                </a:cubicBezTo>
                <a:cubicBezTo>
                  <a:pt x="4991727" y="159325"/>
                  <a:pt x="5018355" y="208896"/>
                  <a:pt x="4980467" y="152067"/>
                </a:cubicBezTo>
                <a:cubicBezTo>
                  <a:pt x="4971708" y="99512"/>
                  <a:pt x="4985433" y="92430"/>
                  <a:pt x="4940711" y="72554"/>
                </a:cubicBezTo>
                <a:cubicBezTo>
                  <a:pt x="4921563" y="64044"/>
                  <a:pt x="4900954" y="59302"/>
                  <a:pt x="4881076" y="52676"/>
                </a:cubicBezTo>
                <a:lnTo>
                  <a:pt x="4851259" y="42737"/>
                </a:lnTo>
                <a:cubicBezTo>
                  <a:pt x="4844633" y="36111"/>
                  <a:pt x="4839416" y="27679"/>
                  <a:pt x="4831380" y="22858"/>
                </a:cubicBezTo>
                <a:cubicBezTo>
                  <a:pt x="4766868" y="-15850"/>
                  <a:pt x="4806533" y="26171"/>
                  <a:pt x="4791624" y="22858"/>
                </a:cubicBezTo>
                <a:close/>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45" name="Cuadro de texto 50"/>
          <p:cNvSpPr txBox="1"/>
          <p:nvPr/>
        </p:nvSpPr>
        <p:spPr>
          <a:xfrm>
            <a:off x="4806751" y="5439337"/>
            <a:ext cx="2818444" cy="45272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algn="ctr">
              <a:defRPr>
                <a:solidFill>
                  <a:schemeClr val="dk1"/>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s-ES" sz="1600" b="1" dirty="0" err="1"/>
              <a:t>NeOn</a:t>
            </a:r>
            <a:r>
              <a:rPr lang="es-ES" sz="1600" b="1" dirty="0"/>
              <a:t>: Network of </a:t>
            </a:r>
            <a:r>
              <a:rPr lang="es-ES" sz="1600" b="1" dirty="0" err="1"/>
              <a:t>Ontologies</a:t>
            </a:r>
            <a:endParaRPr lang="es-ES" sz="1600" b="1" dirty="0"/>
          </a:p>
        </p:txBody>
      </p:sp>
    </p:spTree>
    <p:extLst>
      <p:ext uri="{BB962C8B-B14F-4D97-AF65-F5344CB8AC3E}">
        <p14:creationId xmlns:p14="http://schemas.microsoft.com/office/powerpoint/2010/main" val="15076545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3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9" grpId="0" animBg="1"/>
      <p:bldP spid="29"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1209" y="58464"/>
            <a:ext cx="7269480" cy="1325562"/>
          </a:xfrm>
        </p:spPr>
        <p:txBody>
          <a:bodyPr vert="horz" lIns="91440" tIns="45720" rIns="91440" bIns="45720" rtlCol="0" anchor="b">
            <a:noAutofit/>
          </a:bodyPr>
          <a:lstStyle/>
          <a:p>
            <a:r>
              <a:rPr lang="es-ES" sz="2800" dirty="0"/>
              <a:t>CIM as </a:t>
            </a:r>
            <a:r>
              <a:rPr lang="es-ES" sz="2800" dirty="0" err="1"/>
              <a:t>an</a:t>
            </a:r>
            <a:r>
              <a:rPr lang="es-ES" sz="2800" dirty="0"/>
              <a:t> </a:t>
            </a:r>
            <a:r>
              <a:rPr lang="es-ES" sz="2800" dirty="0" err="1"/>
              <a:t>Ontology</a:t>
            </a:r>
            <a:endParaRPr lang="es-ES" sz="2800" dirty="0"/>
          </a:p>
        </p:txBody>
      </p:sp>
      <p:sp>
        <p:nvSpPr>
          <p:cNvPr id="4" name="Marcador de fecha 3"/>
          <p:cNvSpPr>
            <a:spLocks noGrp="1"/>
          </p:cNvSpPr>
          <p:nvPr>
            <p:ph type="dt" sz="half" idx="10"/>
          </p:nvPr>
        </p:nvSpPr>
        <p:spPr/>
        <p:txBody>
          <a:bodyPr/>
          <a:lstStyle/>
          <a:p>
            <a:fld id="{5567AB1B-8978-44E1-8547-5C619EFFD68B}" type="datetime1">
              <a:rPr lang="en-IE" smtClean="0"/>
              <a:t>21/06/2016</a:t>
            </a:fld>
            <a:endParaRPr lang="en-IE"/>
          </a:p>
        </p:txBody>
      </p:sp>
      <p:sp>
        <p:nvSpPr>
          <p:cNvPr id="6" name="Marcador de número de diapositiva 5"/>
          <p:cNvSpPr>
            <a:spLocks noGrp="1"/>
          </p:cNvSpPr>
          <p:nvPr>
            <p:ph type="sldNum" sz="quarter" idx="12"/>
          </p:nvPr>
        </p:nvSpPr>
        <p:spPr/>
        <p:txBody>
          <a:bodyPr/>
          <a:lstStyle/>
          <a:p>
            <a:fld id="{0B8C24BA-8174-4A18-9E3F-421A8EFFD444}" type="slidenum">
              <a:rPr lang="en-IE" smtClean="0"/>
              <a:t>11</a:t>
            </a:fld>
            <a:endParaRPr lang="en-IE"/>
          </a:p>
        </p:txBody>
      </p:sp>
      <p:sp>
        <p:nvSpPr>
          <p:cNvPr id="7" name="Cuadro de texto 51"/>
          <p:cNvSpPr txBox="1"/>
          <p:nvPr/>
        </p:nvSpPr>
        <p:spPr>
          <a:xfrm>
            <a:off x="675817" y="1356033"/>
            <a:ext cx="6911063" cy="102063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algn="ctr">
              <a:defRPr>
                <a:solidFill>
                  <a:schemeClr val="dk1"/>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sz="2000" b="1" dirty="0"/>
              <a:t>CIM: Common Information Model</a:t>
            </a:r>
            <a:endParaRPr lang="es-ES" sz="2000" dirty="0"/>
          </a:p>
        </p:txBody>
      </p:sp>
      <p:graphicFrame>
        <p:nvGraphicFramePr>
          <p:cNvPr id="9" name="Tabla 8"/>
          <p:cNvGraphicFramePr>
            <a:graphicFrameLocks noGrp="1"/>
          </p:cNvGraphicFramePr>
          <p:nvPr>
            <p:extLst>
              <p:ext uri="{D42A27DB-BD31-4B8C-83A1-F6EECF244321}">
                <p14:modId xmlns:p14="http://schemas.microsoft.com/office/powerpoint/2010/main" val="4019699156"/>
              </p:ext>
            </p:extLst>
          </p:nvPr>
        </p:nvGraphicFramePr>
        <p:xfrm>
          <a:off x="494522" y="4294107"/>
          <a:ext cx="7753740" cy="977689"/>
        </p:xfrm>
        <a:graphic>
          <a:graphicData uri="http://schemas.openxmlformats.org/drawingml/2006/table">
            <a:tbl>
              <a:tblPr firstRow="1" firstCol="1" bandRow="1">
                <a:tableStyleId>{69CF1AB2-1976-4502-BF36-3FF5EA218861}</a:tableStyleId>
              </a:tblPr>
              <a:tblGrid>
                <a:gridCol w="1237866">
                  <a:extLst>
                    <a:ext uri="{9D8B030D-6E8A-4147-A177-3AD203B41FA5}">
                      <a16:colId xmlns:a16="http://schemas.microsoft.com/office/drawing/2014/main" val="9892692"/>
                    </a:ext>
                  </a:extLst>
                </a:gridCol>
                <a:gridCol w="630807">
                  <a:extLst>
                    <a:ext uri="{9D8B030D-6E8A-4147-A177-3AD203B41FA5}">
                      <a16:colId xmlns:a16="http://schemas.microsoft.com/office/drawing/2014/main" val="140713145"/>
                    </a:ext>
                  </a:extLst>
                </a:gridCol>
                <a:gridCol w="2787303">
                  <a:extLst>
                    <a:ext uri="{9D8B030D-6E8A-4147-A177-3AD203B41FA5}">
                      <a16:colId xmlns:a16="http://schemas.microsoft.com/office/drawing/2014/main" val="3856828999"/>
                    </a:ext>
                  </a:extLst>
                </a:gridCol>
                <a:gridCol w="481766">
                  <a:extLst>
                    <a:ext uri="{9D8B030D-6E8A-4147-A177-3AD203B41FA5}">
                      <a16:colId xmlns:a16="http://schemas.microsoft.com/office/drawing/2014/main" val="2620749193"/>
                    </a:ext>
                  </a:extLst>
                </a:gridCol>
                <a:gridCol w="432634">
                  <a:extLst>
                    <a:ext uri="{9D8B030D-6E8A-4147-A177-3AD203B41FA5}">
                      <a16:colId xmlns:a16="http://schemas.microsoft.com/office/drawing/2014/main" val="4042282105"/>
                    </a:ext>
                  </a:extLst>
                </a:gridCol>
                <a:gridCol w="506156">
                  <a:extLst>
                    <a:ext uri="{9D8B030D-6E8A-4147-A177-3AD203B41FA5}">
                      <a16:colId xmlns:a16="http://schemas.microsoft.com/office/drawing/2014/main" val="424234035"/>
                    </a:ext>
                  </a:extLst>
                </a:gridCol>
                <a:gridCol w="608545">
                  <a:extLst>
                    <a:ext uri="{9D8B030D-6E8A-4147-A177-3AD203B41FA5}">
                      <a16:colId xmlns:a16="http://schemas.microsoft.com/office/drawing/2014/main" val="2373300656"/>
                    </a:ext>
                  </a:extLst>
                </a:gridCol>
                <a:gridCol w="474962">
                  <a:extLst>
                    <a:ext uri="{9D8B030D-6E8A-4147-A177-3AD203B41FA5}">
                      <a16:colId xmlns:a16="http://schemas.microsoft.com/office/drawing/2014/main" val="829834923"/>
                    </a:ext>
                  </a:extLst>
                </a:gridCol>
                <a:gridCol w="593701">
                  <a:extLst>
                    <a:ext uri="{9D8B030D-6E8A-4147-A177-3AD203B41FA5}">
                      <a16:colId xmlns:a16="http://schemas.microsoft.com/office/drawing/2014/main" val="4148138987"/>
                    </a:ext>
                  </a:extLst>
                </a:gridCol>
              </a:tblGrid>
              <a:tr h="977689">
                <a:tc>
                  <a:txBody>
                    <a:bodyPr/>
                    <a:lstStyle/>
                    <a:p>
                      <a:pPr>
                        <a:lnSpc>
                          <a:spcPct val="115000"/>
                        </a:lnSpc>
                        <a:spcAft>
                          <a:spcPts val="0"/>
                        </a:spcAft>
                      </a:pPr>
                      <a:r>
                        <a:rPr lang="es-ES" sz="1200" dirty="0">
                          <a:effectLst/>
                        </a:rPr>
                        <a:t>IEC 61970-501</a:t>
                      </a:r>
                      <a:endParaRPr lang="es-E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6640" marR="66640" marT="0" marB="0"/>
                </a:tc>
                <a:tc>
                  <a:txBody>
                    <a:bodyPr/>
                    <a:lstStyle/>
                    <a:p>
                      <a:pPr algn="ctr">
                        <a:lnSpc>
                          <a:spcPct val="115000"/>
                        </a:lnSpc>
                        <a:spcAft>
                          <a:spcPts val="0"/>
                        </a:spcAft>
                      </a:pPr>
                      <a:r>
                        <a:rPr lang="es-ES" sz="1200" dirty="0">
                          <a:effectLst/>
                        </a:rPr>
                        <a:t>TC 57</a:t>
                      </a:r>
                      <a:endParaRPr lang="es-E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6640" marR="66640" marT="0" marB="0"/>
                </a:tc>
                <a:tc>
                  <a:txBody>
                    <a:bodyPr/>
                    <a:lstStyle/>
                    <a:p>
                      <a:pPr>
                        <a:lnSpc>
                          <a:spcPct val="115000"/>
                        </a:lnSpc>
                        <a:spcAft>
                          <a:spcPts val="0"/>
                        </a:spcAft>
                      </a:pPr>
                      <a:r>
                        <a:rPr lang="en-US" sz="1000" dirty="0">
                          <a:effectLst/>
                        </a:rPr>
                        <a:t>Energy management system application program interface (EMS-API) - Part 501: </a:t>
                      </a:r>
                      <a:r>
                        <a:rPr lang="en-US" sz="1200" dirty="0">
                          <a:effectLst/>
                        </a:rPr>
                        <a:t>Common Information Model Resource Description Framework (CIM RDF) schema</a:t>
                      </a:r>
                      <a:endParaRPr lang="es-E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6640" marR="66640" marT="0" marB="0"/>
                </a:tc>
                <a:tc>
                  <a:txBody>
                    <a:bodyPr/>
                    <a:lstStyle/>
                    <a:p>
                      <a:pPr>
                        <a:lnSpc>
                          <a:spcPct val="115000"/>
                        </a:lnSpc>
                        <a:spcAft>
                          <a:spcPts val="0"/>
                        </a:spcAft>
                      </a:pPr>
                      <a:r>
                        <a:rPr lang="es-ES" sz="1200" dirty="0">
                          <a:effectLst/>
                        </a:rPr>
                        <a:t>AMI</a:t>
                      </a:r>
                      <a:endParaRPr lang="es-E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6640" marR="66640" marT="0" marB="0"/>
                </a:tc>
                <a:tc>
                  <a:txBody>
                    <a:bodyPr/>
                    <a:lstStyle/>
                    <a:p>
                      <a:pPr>
                        <a:lnSpc>
                          <a:spcPct val="115000"/>
                        </a:lnSpc>
                        <a:spcAft>
                          <a:spcPts val="0"/>
                        </a:spcAft>
                      </a:pPr>
                      <a:r>
                        <a:rPr lang="es-ES" sz="1200" dirty="0">
                          <a:effectLst/>
                        </a:rPr>
                        <a:t>DA</a:t>
                      </a:r>
                      <a:endParaRPr lang="es-E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6640" marR="66640" marT="0" marB="0"/>
                </a:tc>
                <a:tc>
                  <a:txBody>
                    <a:bodyPr/>
                    <a:lstStyle/>
                    <a:p>
                      <a:pPr>
                        <a:lnSpc>
                          <a:spcPct val="115000"/>
                        </a:lnSpc>
                        <a:spcAft>
                          <a:spcPts val="0"/>
                        </a:spcAft>
                      </a:pPr>
                      <a:r>
                        <a:rPr lang="es-ES" sz="1200" dirty="0">
                          <a:effectLst/>
                        </a:rPr>
                        <a:t>DER</a:t>
                      </a:r>
                      <a:endParaRPr lang="es-E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6640" marR="66640" marT="0" marB="0"/>
                </a:tc>
                <a:tc>
                  <a:txBody>
                    <a:bodyPr/>
                    <a:lstStyle/>
                    <a:p>
                      <a:pPr>
                        <a:lnSpc>
                          <a:spcPct val="115000"/>
                        </a:lnSpc>
                        <a:spcAft>
                          <a:spcPts val="0"/>
                        </a:spcAft>
                      </a:pPr>
                      <a:r>
                        <a:rPr lang="es-ES" sz="1200" dirty="0">
                          <a:effectLst/>
                        </a:rPr>
                        <a:t>DMS</a:t>
                      </a:r>
                      <a:endParaRPr lang="es-E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6640" marR="66640" marT="0" marB="0"/>
                </a:tc>
                <a:tc>
                  <a:txBody>
                    <a:bodyPr/>
                    <a:lstStyle/>
                    <a:p>
                      <a:pPr>
                        <a:lnSpc>
                          <a:spcPct val="115000"/>
                        </a:lnSpc>
                        <a:spcAft>
                          <a:spcPts val="0"/>
                        </a:spcAft>
                      </a:pPr>
                      <a:r>
                        <a:rPr lang="es-ES" sz="1200" dirty="0">
                          <a:effectLst/>
                        </a:rPr>
                        <a:t>DR</a:t>
                      </a:r>
                      <a:endParaRPr lang="es-E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6640" marR="66640" marT="0" marB="0"/>
                </a:tc>
                <a:tc>
                  <a:txBody>
                    <a:bodyPr/>
                    <a:lstStyle/>
                    <a:p>
                      <a:pPr>
                        <a:lnSpc>
                          <a:spcPct val="115000"/>
                        </a:lnSpc>
                        <a:spcAft>
                          <a:spcPts val="0"/>
                        </a:spcAft>
                      </a:pPr>
                      <a:r>
                        <a:rPr lang="es-ES" sz="1200" dirty="0">
                          <a:effectLst/>
                        </a:rPr>
                        <a:t>EMS</a:t>
                      </a:r>
                      <a:endParaRPr lang="es-E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6640" marR="66640" marT="0" marB="0"/>
                </a:tc>
                <a:extLst>
                  <a:ext uri="{0D108BD9-81ED-4DB2-BD59-A6C34878D82A}">
                    <a16:rowId xmlns:a16="http://schemas.microsoft.com/office/drawing/2014/main" val="3971207241"/>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907291848"/>
              </p:ext>
            </p:extLst>
          </p:nvPr>
        </p:nvGraphicFramePr>
        <p:xfrm>
          <a:off x="494520" y="5572267"/>
          <a:ext cx="7753741" cy="697905"/>
        </p:xfrm>
        <a:graphic>
          <a:graphicData uri="http://schemas.openxmlformats.org/drawingml/2006/table">
            <a:tbl>
              <a:tblPr firstRow="1" firstCol="1" bandRow="1">
                <a:tableStyleId>{69CF1AB2-1976-4502-BF36-3FF5EA218861}</a:tableStyleId>
              </a:tblPr>
              <a:tblGrid>
                <a:gridCol w="1237275">
                  <a:extLst>
                    <a:ext uri="{9D8B030D-6E8A-4147-A177-3AD203B41FA5}">
                      <a16:colId xmlns:a16="http://schemas.microsoft.com/office/drawing/2014/main" val="2609537209"/>
                    </a:ext>
                  </a:extLst>
                </a:gridCol>
                <a:gridCol w="630507">
                  <a:extLst>
                    <a:ext uri="{9D8B030D-6E8A-4147-A177-3AD203B41FA5}">
                      <a16:colId xmlns:a16="http://schemas.microsoft.com/office/drawing/2014/main" val="1988107477"/>
                    </a:ext>
                  </a:extLst>
                </a:gridCol>
                <a:gridCol w="3890592">
                  <a:extLst>
                    <a:ext uri="{9D8B030D-6E8A-4147-A177-3AD203B41FA5}">
                      <a16:colId xmlns:a16="http://schemas.microsoft.com/office/drawing/2014/main" val="2939048646"/>
                    </a:ext>
                  </a:extLst>
                </a:gridCol>
                <a:gridCol w="525916">
                  <a:extLst>
                    <a:ext uri="{9D8B030D-6E8A-4147-A177-3AD203B41FA5}">
                      <a16:colId xmlns:a16="http://schemas.microsoft.com/office/drawing/2014/main" val="2807592828"/>
                    </a:ext>
                  </a:extLst>
                </a:gridCol>
                <a:gridCol w="525175">
                  <a:extLst>
                    <a:ext uri="{9D8B030D-6E8A-4147-A177-3AD203B41FA5}">
                      <a16:colId xmlns:a16="http://schemas.microsoft.com/office/drawing/2014/main" val="1083331497"/>
                    </a:ext>
                  </a:extLst>
                </a:gridCol>
                <a:gridCol w="525916">
                  <a:extLst>
                    <a:ext uri="{9D8B030D-6E8A-4147-A177-3AD203B41FA5}">
                      <a16:colId xmlns:a16="http://schemas.microsoft.com/office/drawing/2014/main" val="905723407"/>
                    </a:ext>
                  </a:extLst>
                </a:gridCol>
                <a:gridCol w="418360">
                  <a:extLst>
                    <a:ext uri="{9D8B030D-6E8A-4147-A177-3AD203B41FA5}">
                      <a16:colId xmlns:a16="http://schemas.microsoft.com/office/drawing/2014/main" val="922521783"/>
                    </a:ext>
                  </a:extLst>
                </a:gridCol>
              </a:tblGrid>
              <a:tr h="697905">
                <a:tc>
                  <a:txBody>
                    <a:bodyPr/>
                    <a:lstStyle/>
                    <a:p>
                      <a:pPr>
                        <a:lnSpc>
                          <a:spcPct val="115000"/>
                        </a:lnSpc>
                        <a:spcAft>
                          <a:spcPts val="0"/>
                        </a:spcAft>
                      </a:pPr>
                      <a:r>
                        <a:rPr lang="es-ES" sz="1200">
                          <a:effectLst/>
                        </a:rPr>
                        <a:t>IEC 61968-13</a:t>
                      </a:r>
                      <a:endParaRPr lang="es-ES" sz="1200">
                        <a:effectLst/>
                        <a:latin typeface="Calibri" panose="020F0502020204030204" pitchFamily="34" charset="0"/>
                        <a:ea typeface="SimSun" panose="02010600030101010101" pitchFamily="2" charset="-122"/>
                        <a:cs typeface="Times New Roman" panose="02020603050405020304" pitchFamily="18" charset="0"/>
                      </a:endParaRPr>
                    </a:p>
                  </a:txBody>
                  <a:tcPr marL="66589" marR="66589" marT="0" marB="0"/>
                </a:tc>
                <a:tc>
                  <a:txBody>
                    <a:bodyPr/>
                    <a:lstStyle/>
                    <a:p>
                      <a:pPr algn="ctr">
                        <a:lnSpc>
                          <a:spcPct val="115000"/>
                        </a:lnSpc>
                        <a:spcAft>
                          <a:spcPts val="0"/>
                        </a:spcAft>
                      </a:pPr>
                      <a:r>
                        <a:rPr lang="es-ES" sz="1200" dirty="0">
                          <a:effectLst/>
                        </a:rPr>
                        <a:t>TC 57</a:t>
                      </a:r>
                      <a:endParaRPr lang="es-E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6589" marR="66589" marT="0" marB="0"/>
                </a:tc>
                <a:tc>
                  <a:txBody>
                    <a:bodyPr/>
                    <a:lstStyle/>
                    <a:p>
                      <a:pPr>
                        <a:lnSpc>
                          <a:spcPct val="115000"/>
                        </a:lnSpc>
                        <a:spcAft>
                          <a:spcPts val="0"/>
                        </a:spcAft>
                      </a:pPr>
                      <a:r>
                        <a:rPr lang="en-US" sz="1000" dirty="0">
                          <a:effectLst/>
                        </a:rPr>
                        <a:t>Application integration at electric utilities - System interfaces for distribution management - Part 13: </a:t>
                      </a:r>
                      <a:r>
                        <a:rPr lang="en-US" sz="1200" dirty="0">
                          <a:effectLst/>
                        </a:rPr>
                        <a:t>CIM RDF Model exchange format for distribution</a:t>
                      </a:r>
                      <a:endParaRPr lang="es-E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6589" marR="66589" marT="0" marB="0"/>
                </a:tc>
                <a:tc>
                  <a:txBody>
                    <a:bodyPr/>
                    <a:lstStyle/>
                    <a:p>
                      <a:pPr>
                        <a:lnSpc>
                          <a:spcPct val="115000"/>
                        </a:lnSpc>
                        <a:spcAft>
                          <a:spcPts val="0"/>
                        </a:spcAft>
                      </a:pPr>
                      <a:r>
                        <a:rPr lang="es-ES" sz="1200" dirty="0">
                          <a:effectLst/>
                        </a:rPr>
                        <a:t>AMI</a:t>
                      </a:r>
                      <a:endParaRPr lang="es-E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6589" marR="66589" marT="0" marB="0"/>
                </a:tc>
                <a:tc>
                  <a:txBody>
                    <a:bodyPr/>
                    <a:lstStyle/>
                    <a:p>
                      <a:pPr>
                        <a:lnSpc>
                          <a:spcPct val="115000"/>
                        </a:lnSpc>
                        <a:spcAft>
                          <a:spcPts val="0"/>
                        </a:spcAft>
                      </a:pPr>
                      <a:r>
                        <a:rPr lang="es-ES" sz="1200" dirty="0">
                          <a:effectLst/>
                        </a:rPr>
                        <a:t>DER</a:t>
                      </a:r>
                      <a:endParaRPr lang="es-E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6589" marR="66589" marT="0" marB="0"/>
                </a:tc>
                <a:tc>
                  <a:txBody>
                    <a:bodyPr/>
                    <a:lstStyle/>
                    <a:p>
                      <a:pPr>
                        <a:lnSpc>
                          <a:spcPct val="115000"/>
                        </a:lnSpc>
                        <a:spcAft>
                          <a:spcPts val="0"/>
                        </a:spcAft>
                      </a:pPr>
                      <a:r>
                        <a:rPr lang="es-ES" sz="1200" dirty="0">
                          <a:effectLst/>
                        </a:rPr>
                        <a:t>DMS</a:t>
                      </a:r>
                      <a:endParaRPr lang="es-E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6589" marR="66589" marT="0" marB="0"/>
                </a:tc>
                <a:tc>
                  <a:txBody>
                    <a:bodyPr/>
                    <a:lstStyle/>
                    <a:p>
                      <a:pPr>
                        <a:lnSpc>
                          <a:spcPct val="115000"/>
                        </a:lnSpc>
                        <a:spcAft>
                          <a:spcPts val="0"/>
                        </a:spcAft>
                      </a:pPr>
                      <a:r>
                        <a:rPr lang="es-ES" sz="1200" dirty="0">
                          <a:effectLst/>
                        </a:rPr>
                        <a:t>DR</a:t>
                      </a:r>
                      <a:endParaRPr lang="es-E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6589" marR="66589" marT="0" marB="0"/>
                </a:tc>
                <a:extLst>
                  <a:ext uri="{0D108BD9-81ED-4DB2-BD59-A6C34878D82A}">
                    <a16:rowId xmlns:a16="http://schemas.microsoft.com/office/drawing/2014/main" val="640941720"/>
                  </a:ext>
                </a:extLst>
              </a:tr>
            </a:tbl>
          </a:graphicData>
        </a:graphic>
      </p:graphicFrame>
      <p:grpSp>
        <p:nvGrpSpPr>
          <p:cNvPr id="5" name="Grupo 4"/>
          <p:cNvGrpSpPr/>
          <p:nvPr/>
        </p:nvGrpSpPr>
        <p:grpSpPr>
          <a:xfrm>
            <a:off x="494520" y="2180255"/>
            <a:ext cx="7450777" cy="1813381"/>
            <a:chOff x="1147665" y="2227976"/>
            <a:chExt cx="6797631" cy="1606906"/>
          </a:xfrm>
        </p:grpSpPr>
        <p:pic>
          <p:nvPicPr>
            <p:cNvPr id="8" name="Imagen 7"/>
            <p:cNvPicPr/>
            <p:nvPr/>
          </p:nvPicPr>
          <p:blipFill rotWithShape="1">
            <a:blip r:embed="rId2">
              <a:extLst>
                <a:ext uri="{28A0092B-C50C-407E-A947-70E740481C1C}">
                  <a14:useLocalDpi xmlns:a14="http://schemas.microsoft.com/office/drawing/2010/main" val="0"/>
                </a:ext>
              </a:extLst>
            </a:blip>
            <a:srcRect l="8766" b="58597"/>
            <a:stretch/>
          </p:blipFill>
          <p:spPr bwMode="auto">
            <a:xfrm>
              <a:off x="1147665" y="2227976"/>
              <a:ext cx="6797631" cy="1606906"/>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3470988" y="2948473"/>
              <a:ext cx="3946849" cy="261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63304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5567AB1B-8978-44E1-8547-5C619EFFD68B}" type="datetime1">
              <a:rPr lang="en-IE" smtClean="0"/>
              <a:t>21/06/2016</a:t>
            </a:fld>
            <a:endParaRPr lang="en-IE"/>
          </a:p>
        </p:txBody>
      </p:sp>
      <p:sp>
        <p:nvSpPr>
          <p:cNvPr id="6" name="Marcador de número de diapositiva 5"/>
          <p:cNvSpPr>
            <a:spLocks noGrp="1"/>
          </p:cNvSpPr>
          <p:nvPr>
            <p:ph type="sldNum" sz="quarter" idx="12"/>
          </p:nvPr>
        </p:nvSpPr>
        <p:spPr/>
        <p:txBody>
          <a:bodyPr/>
          <a:lstStyle/>
          <a:p>
            <a:fld id="{0B8C24BA-8174-4A18-9E3F-421A8EFFD444}" type="slidenum">
              <a:rPr lang="en-IE" smtClean="0"/>
              <a:t>12</a:t>
            </a:fld>
            <a:endParaRPr lang="en-IE"/>
          </a:p>
        </p:txBody>
      </p:sp>
      <p:pic>
        <p:nvPicPr>
          <p:cNvPr id="9217" name="Imagen 257"/>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1457325" y="-190680"/>
            <a:ext cx="6854791" cy="70486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1"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Rectangle 6"/>
          <p:cNvSpPr>
            <a:spLocks noChangeArrowheads="1"/>
          </p:cNvSpPr>
          <p:nvPr/>
        </p:nvSpPr>
        <p:spPr bwMode="auto">
          <a:xfrm>
            <a:off x="0" y="5997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Elipse 1"/>
          <p:cNvSpPr/>
          <p:nvPr/>
        </p:nvSpPr>
        <p:spPr>
          <a:xfrm>
            <a:off x="2057400" y="866775"/>
            <a:ext cx="112395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Elipse 12"/>
          <p:cNvSpPr/>
          <p:nvPr/>
        </p:nvSpPr>
        <p:spPr>
          <a:xfrm>
            <a:off x="1981200" y="2790824"/>
            <a:ext cx="1123950" cy="3143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Elipse 15"/>
          <p:cNvSpPr/>
          <p:nvPr/>
        </p:nvSpPr>
        <p:spPr>
          <a:xfrm>
            <a:off x="1981200" y="3475989"/>
            <a:ext cx="1466850" cy="4768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Elipse 16"/>
          <p:cNvSpPr/>
          <p:nvPr/>
        </p:nvSpPr>
        <p:spPr>
          <a:xfrm>
            <a:off x="2057400" y="599240"/>
            <a:ext cx="1123950" cy="1801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11073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6815" y="-163283"/>
            <a:ext cx="7269480" cy="1325562"/>
          </a:xfrm>
        </p:spPr>
        <p:txBody>
          <a:bodyPr vert="horz" lIns="91440" tIns="45720" rIns="91440" bIns="45720" rtlCol="0" anchor="b">
            <a:noAutofit/>
          </a:bodyPr>
          <a:lstStyle/>
          <a:p>
            <a:r>
              <a:rPr lang="es-ES" sz="2800" dirty="0" err="1"/>
              <a:t>cim</a:t>
            </a:r>
            <a:r>
              <a:rPr lang="es-ES" sz="2800" dirty="0"/>
              <a:t>: </a:t>
            </a:r>
            <a:r>
              <a:rPr lang="es-ES" sz="2800" dirty="0" err="1"/>
              <a:t>power</a:t>
            </a:r>
            <a:r>
              <a:rPr lang="es-ES" sz="2800" dirty="0"/>
              <a:t> </a:t>
            </a:r>
            <a:r>
              <a:rPr lang="es-ES" sz="2800" dirty="0" err="1"/>
              <a:t>system</a:t>
            </a:r>
            <a:r>
              <a:rPr lang="es-ES" sz="2800" dirty="0"/>
              <a:t> </a:t>
            </a:r>
            <a:r>
              <a:rPr lang="es-ES" sz="2800" dirty="0" err="1"/>
              <a:t>resource</a:t>
            </a:r>
            <a:endParaRPr lang="es-ES" sz="2800" dirty="0"/>
          </a:p>
        </p:txBody>
      </p:sp>
      <p:sp>
        <p:nvSpPr>
          <p:cNvPr id="4" name="Marcador de fecha 3"/>
          <p:cNvSpPr>
            <a:spLocks noGrp="1"/>
          </p:cNvSpPr>
          <p:nvPr>
            <p:ph type="dt" sz="half" idx="10"/>
          </p:nvPr>
        </p:nvSpPr>
        <p:spPr/>
        <p:txBody>
          <a:bodyPr/>
          <a:lstStyle/>
          <a:p>
            <a:fld id="{5095284D-3601-426B-9F6D-841444071E33}" type="datetime1">
              <a:rPr lang="en-IE" smtClean="0"/>
              <a:pPr/>
              <a:t>21/06/2016</a:t>
            </a:fld>
            <a:endParaRPr lang="en-IE" dirty="0"/>
          </a:p>
        </p:txBody>
      </p:sp>
      <p:sp>
        <p:nvSpPr>
          <p:cNvPr id="6" name="Marcador de número de diapositiva 5"/>
          <p:cNvSpPr>
            <a:spLocks noGrp="1"/>
          </p:cNvSpPr>
          <p:nvPr>
            <p:ph type="sldNum" sz="quarter" idx="12"/>
          </p:nvPr>
        </p:nvSpPr>
        <p:spPr/>
        <p:txBody>
          <a:bodyPr>
            <a:normAutofit/>
          </a:bodyPr>
          <a:lstStyle/>
          <a:p>
            <a:fld id="{0B8C24BA-8174-4A18-9E3F-421A8EFFD444}" type="slidenum">
              <a:rPr lang="en-IE" smtClean="0"/>
              <a:t>13</a:t>
            </a:fld>
            <a:endParaRPr lang="en-IE" dirty="0"/>
          </a:p>
        </p:txBody>
      </p:sp>
      <p:pic>
        <p:nvPicPr>
          <p:cNvPr id="9291"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73" y="1476326"/>
            <a:ext cx="7680202" cy="528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Elipse 2"/>
          <p:cNvSpPr/>
          <p:nvPr/>
        </p:nvSpPr>
        <p:spPr>
          <a:xfrm>
            <a:off x="3834882" y="2202024"/>
            <a:ext cx="1296955" cy="634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p:cNvSpPr/>
          <p:nvPr/>
        </p:nvSpPr>
        <p:spPr>
          <a:xfrm>
            <a:off x="5274906" y="3921967"/>
            <a:ext cx="1296955" cy="634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p:cNvSpPr/>
          <p:nvPr/>
        </p:nvSpPr>
        <p:spPr>
          <a:xfrm>
            <a:off x="6242017" y="3374571"/>
            <a:ext cx="1129166" cy="634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p:cNvSpPr/>
          <p:nvPr/>
        </p:nvSpPr>
        <p:spPr>
          <a:xfrm>
            <a:off x="5315338" y="4796550"/>
            <a:ext cx="1296955" cy="634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p:cNvSpPr/>
          <p:nvPr/>
        </p:nvSpPr>
        <p:spPr>
          <a:xfrm>
            <a:off x="6984960" y="4864975"/>
            <a:ext cx="1296955" cy="634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p:cNvSpPr/>
          <p:nvPr/>
        </p:nvSpPr>
        <p:spPr>
          <a:xfrm>
            <a:off x="5380655" y="5643140"/>
            <a:ext cx="1296955" cy="634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Elipse 11"/>
          <p:cNvSpPr/>
          <p:nvPr/>
        </p:nvSpPr>
        <p:spPr>
          <a:xfrm>
            <a:off x="2205554" y="3913252"/>
            <a:ext cx="1293426" cy="634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p:cNvSpPr/>
          <p:nvPr/>
        </p:nvSpPr>
        <p:spPr>
          <a:xfrm>
            <a:off x="3723992" y="3849493"/>
            <a:ext cx="1293426" cy="634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p:cNvSpPr/>
          <p:nvPr/>
        </p:nvSpPr>
        <p:spPr>
          <a:xfrm>
            <a:off x="2511430" y="4818937"/>
            <a:ext cx="1293426" cy="634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p:cNvSpPr/>
          <p:nvPr/>
        </p:nvSpPr>
        <p:spPr>
          <a:xfrm>
            <a:off x="759519" y="3921967"/>
            <a:ext cx="1293426" cy="634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p:cNvSpPr/>
          <p:nvPr/>
        </p:nvSpPr>
        <p:spPr>
          <a:xfrm>
            <a:off x="2198714" y="5643140"/>
            <a:ext cx="1293426" cy="634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7508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6566" y="79303"/>
            <a:ext cx="7269480" cy="882349"/>
          </a:xfrm>
        </p:spPr>
        <p:txBody>
          <a:bodyPr vert="horz" lIns="91440" tIns="45720" rIns="91440" bIns="45720" rtlCol="0" anchor="b">
            <a:noAutofit/>
          </a:bodyPr>
          <a:lstStyle/>
          <a:p>
            <a:r>
              <a:rPr lang="es-ES" sz="2800" dirty="0" err="1"/>
              <a:t>Initial</a:t>
            </a:r>
            <a:r>
              <a:rPr lang="es-ES" sz="2800" dirty="0"/>
              <a:t> </a:t>
            </a:r>
            <a:r>
              <a:rPr lang="es-ES" sz="2800" dirty="0" err="1"/>
              <a:t>model</a:t>
            </a:r>
            <a:r>
              <a:rPr lang="es-ES" sz="2800" dirty="0"/>
              <a:t>: </a:t>
            </a:r>
            <a:r>
              <a:rPr lang="es-ES" sz="2800" dirty="0" err="1"/>
              <a:t>building</a:t>
            </a:r>
            <a:endParaRPr lang="es-ES" sz="2800" dirty="0"/>
          </a:p>
        </p:txBody>
      </p:sp>
      <p:sp>
        <p:nvSpPr>
          <p:cNvPr id="4" name="Marcador de fecha 3"/>
          <p:cNvSpPr>
            <a:spLocks noGrp="1"/>
          </p:cNvSpPr>
          <p:nvPr>
            <p:ph type="dt" sz="half" idx="10"/>
          </p:nvPr>
        </p:nvSpPr>
        <p:spPr/>
        <p:txBody>
          <a:bodyPr/>
          <a:lstStyle/>
          <a:p>
            <a:fld id="{5095284D-3601-426B-9F6D-841444071E33}" type="datetime1">
              <a:rPr lang="en-IE" smtClean="0"/>
              <a:pPr/>
              <a:t>21/06/2016</a:t>
            </a:fld>
            <a:endParaRPr lang="en-IE" dirty="0"/>
          </a:p>
        </p:txBody>
      </p:sp>
      <p:sp>
        <p:nvSpPr>
          <p:cNvPr id="6" name="Marcador de número de diapositiva 5"/>
          <p:cNvSpPr>
            <a:spLocks noGrp="1"/>
          </p:cNvSpPr>
          <p:nvPr>
            <p:ph type="sldNum" sz="quarter" idx="12"/>
          </p:nvPr>
        </p:nvSpPr>
        <p:spPr/>
        <p:txBody>
          <a:bodyPr>
            <a:normAutofit/>
          </a:bodyPr>
          <a:lstStyle/>
          <a:p>
            <a:fld id="{0B8C24BA-8174-4A18-9E3F-421A8EFFD444}" type="slidenum">
              <a:rPr lang="en-IE" smtClean="0"/>
              <a:t>14</a:t>
            </a:fld>
            <a:endParaRPr lang="en-IE" dirty="0"/>
          </a:p>
        </p:txBody>
      </p:sp>
      <p:pic>
        <p:nvPicPr>
          <p:cNvPr id="10307" name="Picture 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897" y="1138455"/>
            <a:ext cx="8105813" cy="4991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Elipse 2"/>
          <p:cNvSpPr/>
          <p:nvPr/>
        </p:nvSpPr>
        <p:spPr>
          <a:xfrm>
            <a:off x="3760237" y="2435281"/>
            <a:ext cx="1362269" cy="23139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p:cNvSpPr/>
          <p:nvPr/>
        </p:nvSpPr>
        <p:spPr>
          <a:xfrm>
            <a:off x="1850572" y="2705868"/>
            <a:ext cx="1362269" cy="4012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p:cNvSpPr/>
          <p:nvPr/>
        </p:nvSpPr>
        <p:spPr>
          <a:xfrm>
            <a:off x="1545772" y="3634329"/>
            <a:ext cx="1362269" cy="4012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p:cNvSpPr/>
          <p:nvPr/>
        </p:nvSpPr>
        <p:spPr>
          <a:xfrm>
            <a:off x="2457062" y="5038519"/>
            <a:ext cx="1362269" cy="4012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p:cNvSpPr/>
          <p:nvPr/>
        </p:nvSpPr>
        <p:spPr>
          <a:xfrm>
            <a:off x="457237" y="4044391"/>
            <a:ext cx="1362269" cy="4012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p:cNvSpPr/>
          <p:nvPr/>
        </p:nvSpPr>
        <p:spPr>
          <a:xfrm>
            <a:off x="5605246" y="2901811"/>
            <a:ext cx="2512387" cy="174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Elipse 11"/>
          <p:cNvSpPr/>
          <p:nvPr/>
        </p:nvSpPr>
        <p:spPr>
          <a:xfrm>
            <a:off x="5605246" y="4749268"/>
            <a:ext cx="1362269" cy="4012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529430" y="6378421"/>
            <a:ext cx="7911625" cy="461665"/>
          </a:xfrm>
          <a:prstGeom prst="rect">
            <a:avLst/>
          </a:prstGeom>
        </p:spPr>
        <p:txBody>
          <a:bodyPr wrap="square">
            <a:spAutoFit/>
          </a:bodyPr>
          <a:lstStyle/>
          <a:p>
            <a:r>
              <a:rPr lang="es-ES" sz="1200" i="1" dirty="0">
                <a:latin typeface="Calibri" panose="020F0502020204030204" pitchFamily="34" charset="0"/>
                <a:ea typeface="DengXian" panose="02010600030101010101" pitchFamily="2" charset="-122"/>
                <a:cs typeface="Times New Roman" panose="02020603050405020304" pitchFamily="18" charset="0"/>
              </a:rPr>
              <a:t>Reference: Bing Dong, </a:t>
            </a:r>
            <a:r>
              <a:rPr lang="es-ES" sz="1200" i="1" dirty="0" err="1">
                <a:latin typeface="Calibri" panose="020F0502020204030204" pitchFamily="34" charset="0"/>
                <a:ea typeface="DengXian" panose="02010600030101010101" pitchFamily="2" charset="-122"/>
                <a:cs typeface="Times New Roman" panose="02020603050405020304" pitchFamily="18" charset="0"/>
              </a:rPr>
              <a:t>Zheng</a:t>
            </a:r>
            <a:r>
              <a:rPr lang="es-ES" sz="1200" i="1" dirty="0">
                <a:latin typeface="Calibri" panose="020F0502020204030204" pitchFamily="34" charset="0"/>
                <a:ea typeface="DengXian" panose="02010600030101010101" pitchFamily="2" charset="-122"/>
                <a:cs typeface="Times New Roman" panose="02020603050405020304" pitchFamily="18" charset="0"/>
              </a:rPr>
              <a:t> O’ </a:t>
            </a:r>
            <a:r>
              <a:rPr lang="es-ES" sz="1200" i="1" dirty="0" err="1">
                <a:latin typeface="Calibri" panose="020F0502020204030204" pitchFamily="34" charset="0"/>
                <a:ea typeface="DengXian" panose="02010600030101010101" pitchFamily="2" charset="-122"/>
                <a:cs typeface="Times New Roman" panose="02020603050405020304" pitchFamily="18" charset="0"/>
              </a:rPr>
              <a:t>Neill</a:t>
            </a:r>
            <a:r>
              <a:rPr lang="es-ES" sz="1200" i="1" dirty="0">
                <a:latin typeface="Calibri" panose="020F0502020204030204" pitchFamily="34" charset="0"/>
                <a:ea typeface="DengXian" panose="02010600030101010101" pitchFamily="2" charset="-122"/>
                <a:cs typeface="Times New Roman" panose="02020603050405020304" pitchFamily="18" charset="0"/>
              </a:rPr>
              <a:t>, </a:t>
            </a:r>
            <a:r>
              <a:rPr lang="es-ES" sz="1200" i="1" dirty="0" err="1">
                <a:latin typeface="Calibri" panose="020F0502020204030204" pitchFamily="34" charset="0"/>
                <a:ea typeface="DengXian" panose="02010600030101010101" pitchFamily="2" charset="-122"/>
                <a:cs typeface="Times New Roman" panose="02020603050405020304" pitchFamily="18" charset="0"/>
              </a:rPr>
              <a:t>Zhengwei</a:t>
            </a:r>
            <a:r>
              <a:rPr lang="es-ES" sz="1200" i="1" dirty="0">
                <a:latin typeface="Calibri" panose="020F0502020204030204" pitchFamily="34" charset="0"/>
                <a:ea typeface="DengXian" panose="02010600030101010101" pitchFamily="2" charset="-122"/>
                <a:cs typeface="Times New Roman" panose="02020603050405020304" pitchFamily="18" charset="0"/>
              </a:rPr>
              <a:t> Li, “A-BIM </a:t>
            </a:r>
            <a:r>
              <a:rPr lang="es-ES" sz="1200" i="1" dirty="0" err="1">
                <a:latin typeface="Calibri" panose="020F0502020204030204" pitchFamily="34" charset="0"/>
                <a:ea typeface="DengXian" panose="02010600030101010101" pitchFamily="2" charset="-122"/>
                <a:cs typeface="Times New Roman" panose="02020603050405020304" pitchFamily="18" charset="0"/>
              </a:rPr>
              <a:t>based</a:t>
            </a:r>
            <a:r>
              <a:rPr lang="es-ES" sz="1200" i="1" dirty="0">
                <a:latin typeface="Calibri" panose="020F0502020204030204" pitchFamily="34" charset="0"/>
                <a:ea typeface="DengXian" panose="02010600030101010101" pitchFamily="2" charset="-122"/>
                <a:cs typeface="Times New Roman" panose="02020603050405020304" pitchFamily="18" charset="0"/>
              </a:rPr>
              <a:t> </a:t>
            </a:r>
            <a:r>
              <a:rPr lang="es-ES" sz="1200" i="1" dirty="0" err="1">
                <a:latin typeface="Calibri" panose="020F0502020204030204" pitchFamily="34" charset="0"/>
                <a:ea typeface="DengXian" panose="02010600030101010101" pitchFamily="2" charset="-122"/>
                <a:cs typeface="Times New Roman" panose="02020603050405020304" pitchFamily="18" charset="0"/>
              </a:rPr>
              <a:t>information</a:t>
            </a:r>
            <a:r>
              <a:rPr lang="es-ES" sz="1200" i="1" dirty="0">
                <a:latin typeface="Calibri" panose="020F0502020204030204" pitchFamily="34" charset="0"/>
                <a:ea typeface="DengXian" panose="02010600030101010101" pitchFamily="2" charset="-122"/>
                <a:cs typeface="Times New Roman" panose="02020603050405020304" pitchFamily="18" charset="0"/>
              </a:rPr>
              <a:t> </a:t>
            </a:r>
            <a:r>
              <a:rPr lang="es-ES" sz="1200" i="1" dirty="0" err="1">
                <a:latin typeface="Calibri" panose="020F0502020204030204" pitchFamily="34" charset="0"/>
                <a:ea typeface="DengXian" panose="02010600030101010101" pitchFamily="2" charset="-122"/>
                <a:cs typeface="Times New Roman" panose="02020603050405020304" pitchFamily="18" charset="0"/>
              </a:rPr>
              <a:t>infrastructure</a:t>
            </a:r>
            <a:r>
              <a:rPr lang="es-ES" sz="1200" i="1" dirty="0">
                <a:latin typeface="Calibri" panose="020F0502020204030204" pitchFamily="34" charset="0"/>
                <a:ea typeface="DengXian" panose="02010600030101010101" pitchFamily="2" charset="-122"/>
                <a:cs typeface="Times New Roman" panose="02020603050405020304" pitchFamily="18" charset="0"/>
              </a:rPr>
              <a:t> </a:t>
            </a:r>
            <a:r>
              <a:rPr lang="es-ES" sz="1200" i="1" dirty="0" err="1">
                <a:latin typeface="Calibri" panose="020F0502020204030204" pitchFamily="34" charset="0"/>
                <a:ea typeface="DengXian" panose="02010600030101010101" pitchFamily="2" charset="-122"/>
                <a:cs typeface="Times New Roman" panose="02020603050405020304" pitchFamily="18" charset="0"/>
              </a:rPr>
              <a:t>for</a:t>
            </a:r>
            <a:r>
              <a:rPr lang="es-ES" sz="1200" i="1" dirty="0">
                <a:latin typeface="Calibri" panose="020F0502020204030204" pitchFamily="34" charset="0"/>
                <a:ea typeface="DengXian" panose="02010600030101010101" pitchFamily="2" charset="-122"/>
                <a:cs typeface="Times New Roman" panose="02020603050405020304" pitchFamily="18" charset="0"/>
              </a:rPr>
              <a:t> </a:t>
            </a:r>
            <a:r>
              <a:rPr lang="es-ES" sz="1200" i="1" dirty="0" err="1">
                <a:latin typeface="Calibri" panose="020F0502020204030204" pitchFamily="34" charset="0"/>
                <a:ea typeface="DengXian" panose="02010600030101010101" pitchFamily="2" charset="-122"/>
                <a:cs typeface="Times New Roman" panose="02020603050405020304" pitchFamily="18" charset="0"/>
              </a:rPr>
              <a:t>building</a:t>
            </a:r>
            <a:r>
              <a:rPr lang="es-ES" sz="1200" i="1" dirty="0">
                <a:latin typeface="Calibri" panose="020F0502020204030204" pitchFamily="34" charset="0"/>
                <a:ea typeface="DengXian" panose="02010600030101010101" pitchFamily="2" charset="-122"/>
                <a:cs typeface="Times New Roman" panose="02020603050405020304" pitchFamily="18" charset="0"/>
              </a:rPr>
              <a:t> </a:t>
            </a:r>
            <a:r>
              <a:rPr lang="es-ES" sz="1200" i="1" dirty="0" err="1">
                <a:latin typeface="Calibri" panose="020F0502020204030204" pitchFamily="34" charset="0"/>
                <a:ea typeface="DengXian" panose="02010600030101010101" pitchFamily="2" charset="-122"/>
                <a:cs typeface="Times New Roman" panose="02020603050405020304" pitchFamily="18" charset="0"/>
              </a:rPr>
              <a:t>energy</a:t>
            </a:r>
            <a:r>
              <a:rPr lang="es-ES" sz="1200" i="1" dirty="0">
                <a:latin typeface="Calibri" panose="020F0502020204030204" pitchFamily="34" charset="0"/>
                <a:ea typeface="DengXian" panose="02010600030101010101" pitchFamily="2" charset="-122"/>
                <a:cs typeface="Times New Roman" panose="02020603050405020304" pitchFamily="18" charset="0"/>
              </a:rPr>
              <a:t> </a:t>
            </a:r>
            <a:r>
              <a:rPr lang="es-ES" sz="1200" i="1" dirty="0" err="1">
                <a:latin typeface="Calibri" panose="020F0502020204030204" pitchFamily="34" charset="0"/>
                <a:ea typeface="DengXian" panose="02010600030101010101" pitchFamily="2" charset="-122"/>
                <a:cs typeface="Times New Roman" panose="02020603050405020304" pitchFamily="18" charset="0"/>
              </a:rPr>
              <a:t>fault</a:t>
            </a:r>
            <a:r>
              <a:rPr lang="es-ES" sz="1200" i="1" dirty="0">
                <a:latin typeface="Calibri" panose="020F0502020204030204" pitchFamily="34" charset="0"/>
                <a:ea typeface="DengXian" panose="02010600030101010101" pitchFamily="2" charset="-122"/>
                <a:cs typeface="Times New Roman" panose="02020603050405020304" pitchFamily="18" charset="0"/>
              </a:rPr>
              <a:t> </a:t>
            </a:r>
            <a:r>
              <a:rPr lang="es-ES" sz="1200" i="1" dirty="0" err="1">
                <a:latin typeface="Calibri" panose="020F0502020204030204" pitchFamily="34" charset="0"/>
                <a:ea typeface="DengXian" panose="02010600030101010101" pitchFamily="2" charset="-122"/>
                <a:cs typeface="Times New Roman" panose="02020603050405020304" pitchFamily="18" charset="0"/>
              </a:rPr>
              <a:t>detection</a:t>
            </a:r>
            <a:r>
              <a:rPr lang="es-ES" sz="1200" i="1" dirty="0">
                <a:latin typeface="Calibri" panose="020F0502020204030204" pitchFamily="34" charset="0"/>
                <a:ea typeface="DengXian" panose="02010600030101010101" pitchFamily="2" charset="-122"/>
                <a:cs typeface="Times New Roman" panose="02020603050405020304" pitchFamily="18" charset="0"/>
              </a:rPr>
              <a:t> and </a:t>
            </a:r>
            <a:r>
              <a:rPr lang="es-ES" sz="1200" i="1" dirty="0" err="1">
                <a:latin typeface="Calibri" panose="020F0502020204030204" pitchFamily="34" charset="0"/>
                <a:ea typeface="DengXian" panose="02010600030101010101" pitchFamily="2" charset="-122"/>
                <a:cs typeface="Times New Roman" panose="02020603050405020304" pitchFamily="18" charset="0"/>
              </a:rPr>
              <a:t>diagnostics</a:t>
            </a:r>
            <a:r>
              <a:rPr lang="es-ES" sz="1200" i="1" dirty="0">
                <a:latin typeface="Calibri" panose="020F0502020204030204" pitchFamily="34" charset="0"/>
                <a:ea typeface="DengXian" panose="02010600030101010101" pitchFamily="2" charset="-122"/>
                <a:cs typeface="Times New Roman" panose="02020603050405020304" pitchFamily="18" charset="0"/>
              </a:rPr>
              <a:t>, </a:t>
            </a:r>
            <a:r>
              <a:rPr lang="es-ES" sz="1200" i="1" dirty="0" err="1">
                <a:latin typeface="Calibri" panose="020F0502020204030204" pitchFamily="34" charset="0"/>
                <a:ea typeface="DengXian" panose="02010600030101010101" pitchFamily="2" charset="-122"/>
                <a:cs typeface="Times New Roman" panose="02020603050405020304" pitchFamily="18" charset="0"/>
              </a:rPr>
              <a:t>Automation</a:t>
            </a:r>
            <a:r>
              <a:rPr lang="es-ES" sz="1200" i="1" dirty="0">
                <a:latin typeface="Calibri" panose="020F0502020204030204" pitchFamily="34" charset="0"/>
                <a:ea typeface="DengXian" panose="02010600030101010101" pitchFamily="2" charset="-122"/>
                <a:cs typeface="Times New Roman" panose="02020603050405020304" pitchFamily="18" charset="0"/>
              </a:rPr>
              <a:t> in </a:t>
            </a:r>
            <a:r>
              <a:rPr lang="es-ES" sz="1200" i="1" dirty="0" err="1">
                <a:latin typeface="Calibri" panose="020F0502020204030204" pitchFamily="34" charset="0"/>
                <a:ea typeface="DengXian" panose="02010600030101010101" pitchFamily="2" charset="-122"/>
                <a:cs typeface="Times New Roman" panose="02020603050405020304" pitchFamily="18" charset="0"/>
              </a:rPr>
              <a:t>Construction</a:t>
            </a:r>
            <a:r>
              <a:rPr lang="es-ES" sz="1200" i="1" dirty="0">
                <a:latin typeface="Calibri" panose="020F0502020204030204" pitchFamily="34" charset="0"/>
                <a:ea typeface="DengXian" panose="02010600030101010101" pitchFamily="2" charset="-122"/>
                <a:cs typeface="Times New Roman" panose="02020603050405020304" pitchFamily="18" charset="0"/>
              </a:rPr>
              <a:t>, </a:t>
            </a:r>
            <a:r>
              <a:rPr lang="fr-FR" sz="1200" i="1" dirty="0">
                <a:latin typeface="Calibri" panose="020F0502020204030204" pitchFamily="34" charset="0"/>
                <a:ea typeface="DengXian" panose="02010600030101010101" pitchFamily="2" charset="-122"/>
                <a:cs typeface="Times New Roman" panose="02020603050405020304" pitchFamily="18" charset="0"/>
              </a:rPr>
              <a:t>Volume 44, August 2014, Pages 197–211</a:t>
            </a:r>
            <a:endParaRPr lang="es-ES" sz="1200" i="1" dirty="0">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0425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8905" y="54810"/>
            <a:ext cx="8208605" cy="1047843"/>
          </a:xfrm>
        </p:spPr>
        <p:txBody>
          <a:bodyPr vert="horz" lIns="91440" tIns="45720" rIns="91440" bIns="45720" rtlCol="0" anchor="b">
            <a:noAutofit/>
          </a:bodyPr>
          <a:lstStyle/>
          <a:p>
            <a:r>
              <a:rPr lang="es-ES" sz="2800" dirty="0" err="1"/>
              <a:t>cim</a:t>
            </a:r>
            <a:r>
              <a:rPr lang="es-ES" sz="2800" dirty="0"/>
              <a:t>: </a:t>
            </a:r>
            <a:r>
              <a:rPr lang="es-ES" sz="2800" dirty="0" err="1"/>
              <a:t>production</a:t>
            </a:r>
            <a:r>
              <a:rPr lang="es-ES" sz="2800" dirty="0"/>
              <a:t> and </a:t>
            </a:r>
            <a:r>
              <a:rPr lang="es-ES" sz="2800" dirty="0" err="1"/>
              <a:t>generation</a:t>
            </a:r>
            <a:r>
              <a:rPr lang="es-ES" sz="2800" dirty="0"/>
              <a:t> </a:t>
            </a:r>
            <a:r>
              <a:rPr lang="es-ES" sz="2800" dirty="0" err="1"/>
              <a:t>dynamic</a:t>
            </a:r>
            <a:endParaRPr lang="es-ES" sz="2800" dirty="0"/>
          </a:p>
        </p:txBody>
      </p:sp>
      <p:sp>
        <p:nvSpPr>
          <p:cNvPr id="4" name="Marcador de fecha 3"/>
          <p:cNvSpPr>
            <a:spLocks noGrp="1"/>
          </p:cNvSpPr>
          <p:nvPr>
            <p:ph type="dt" sz="half" idx="10"/>
          </p:nvPr>
        </p:nvSpPr>
        <p:spPr/>
        <p:txBody>
          <a:bodyPr/>
          <a:lstStyle/>
          <a:p>
            <a:fld id="{5095284D-3601-426B-9F6D-841444071E33}" type="datetime1">
              <a:rPr lang="en-IE" smtClean="0"/>
              <a:pPr/>
              <a:t>21/06/2016</a:t>
            </a:fld>
            <a:endParaRPr lang="en-IE" dirty="0"/>
          </a:p>
        </p:txBody>
      </p:sp>
      <p:sp>
        <p:nvSpPr>
          <p:cNvPr id="6" name="Marcador de número de diapositiva 5"/>
          <p:cNvSpPr>
            <a:spLocks noGrp="1"/>
          </p:cNvSpPr>
          <p:nvPr>
            <p:ph type="sldNum" sz="quarter" idx="12"/>
          </p:nvPr>
        </p:nvSpPr>
        <p:spPr/>
        <p:txBody>
          <a:bodyPr>
            <a:normAutofit/>
          </a:bodyPr>
          <a:lstStyle/>
          <a:p>
            <a:fld id="{0B8C24BA-8174-4A18-9E3F-421A8EFFD444}" type="slidenum">
              <a:rPr lang="en-IE" smtClean="0"/>
              <a:t>15</a:t>
            </a:fld>
            <a:endParaRPr lang="en-IE" dirty="0"/>
          </a:p>
        </p:txBody>
      </p:sp>
      <p:pic>
        <p:nvPicPr>
          <p:cNvPr id="11315"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67" y="1699490"/>
            <a:ext cx="8040654" cy="38758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Rectángulo 2"/>
          <p:cNvSpPr/>
          <p:nvPr/>
        </p:nvSpPr>
        <p:spPr>
          <a:xfrm>
            <a:off x="328905" y="6304261"/>
            <a:ext cx="8059316" cy="461665"/>
          </a:xfrm>
          <a:prstGeom prst="rect">
            <a:avLst/>
          </a:prstGeom>
        </p:spPr>
        <p:txBody>
          <a:bodyPr wrap="square">
            <a:spAutoFit/>
          </a:bodyPr>
          <a:lstStyle/>
          <a:p>
            <a:r>
              <a:rPr lang="en-US" sz="1200" i="1" dirty="0">
                <a:latin typeface="Calibri" panose="020F0502020204030204" pitchFamily="34" charset="0"/>
                <a:ea typeface="DengXian" panose="02010600030101010101" pitchFamily="2" charset="-122"/>
                <a:cs typeface="Times New Roman" panose="02020603050405020304" pitchFamily="18" charset="0"/>
              </a:rPr>
              <a:t>Reference: Ming Ding, et al., CIM Extension of </a:t>
            </a:r>
            <a:r>
              <a:rPr lang="en-US" sz="1200" i="1" dirty="0" err="1">
                <a:latin typeface="Calibri" panose="020F0502020204030204" pitchFamily="34" charset="0"/>
                <a:ea typeface="DengXian" panose="02010600030101010101" pitchFamily="2" charset="-122"/>
                <a:cs typeface="Times New Roman" panose="02020603050405020304" pitchFamily="18" charset="0"/>
              </a:rPr>
              <a:t>Microgrid</a:t>
            </a:r>
            <a:r>
              <a:rPr lang="en-US" sz="1200" i="1" dirty="0">
                <a:latin typeface="Calibri" panose="020F0502020204030204" pitchFamily="34" charset="0"/>
                <a:ea typeface="DengXian" panose="02010600030101010101" pitchFamily="2" charset="-122"/>
                <a:cs typeface="Times New Roman" panose="02020603050405020304" pitchFamily="18" charset="0"/>
              </a:rPr>
              <a:t> Energy Management System, 2009 Asia-Pacific Power and Energy Engineering Conference, </a:t>
            </a:r>
            <a:r>
              <a:rPr lang="es-ES" sz="1200" i="1" dirty="0" err="1">
                <a:latin typeface="Calibri" panose="020F0502020204030204" pitchFamily="34" charset="0"/>
                <a:ea typeface="DengXian" panose="02010600030101010101" pitchFamily="2" charset="-122"/>
                <a:cs typeface="Times New Roman" panose="02020603050405020304" pitchFamily="18" charset="0"/>
              </a:rPr>
              <a:t>March</a:t>
            </a:r>
            <a:r>
              <a:rPr lang="es-ES" sz="1200" i="1" dirty="0">
                <a:latin typeface="Calibri" panose="020F0502020204030204" pitchFamily="34" charset="0"/>
                <a:ea typeface="DengXian" panose="02010600030101010101" pitchFamily="2" charset="-122"/>
                <a:cs typeface="Times New Roman" panose="02020603050405020304" pitchFamily="18" charset="0"/>
              </a:rPr>
              <a:t> 2009</a:t>
            </a:r>
          </a:p>
        </p:txBody>
      </p:sp>
      <p:sp>
        <p:nvSpPr>
          <p:cNvPr id="5" name="Elipse 4"/>
          <p:cNvSpPr/>
          <p:nvPr/>
        </p:nvSpPr>
        <p:spPr>
          <a:xfrm>
            <a:off x="5094514" y="2211354"/>
            <a:ext cx="3228391" cy="20060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p:cNvSpPr/>
          <p:nvPr/>
        </p:nvSpPr>
        <p:spPr>
          <a:xfrm>
            <a:off x="328906" y="1614195"/>
            <a:ext cx="2582246" cy="11943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p:cNvSpPr/>
          <p:nvPr/>
        </p:nvSpPr>
        <p:spPr>
          <a:xfrm>
            <a:off x="583943" y="3932555"/>
            <a:ext cx="2582246" cy="11943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7484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5567AB1B-8978-44E1-8547-5C619EFFD68B}" type="datetime1">
              <a:rPr lang="en-IE" smtClean="0"/>
              <a:t>21/06/2016</a:t>
            </a:fld>
            <a:endParaRPr lang="en-IE"/>
          </a:p>
        </p:txBody>
      </p:sp>
      <p:sp>
        <p:nvSpPr>
          <p:cNvPr id="6" name="Marcador de número de diapositiva 5"/>
          <p:cNvSpPr>
            <a:spLocks noGrp="1"/>
          </p:cNvSpPr>
          <p:nvPr>
            <p:ph type="sldNum" sz="quarter" idx="12"/>
          </p:nvPr>
        </p:nvSpPr>
        <p:spPr/>
        <p:txBody>
          <a:bodyPr/>
          <a:lstStyle/>
          <a:p>
            <a:fld id="{0B8C24BA-8174-4A18-9E3F-421A8EFFD444}" type="slidenum">
              <a:rPr lang="en-IE" smtClean="0"/>
              <a:t>16</a:t>
            </a:fld>
            <a:endParaRPr lang="en-IE"/>
          </a:p>
        </p:txBody>
      </p:sp>
      <p:sp>
        <p:nvSpPr>
          <p:cNvPr id="10" name="Título 1"/>
          <p:cNvSpPr>
            <a:spLocks noGrp="1"/>
          </p:cNvSpPr>
          <p:nvPr>
            <p:ph type="title"/>
          </p:nvPr>
        </p:nvSpPr>
        <p:spPr>
          <a:xfrm>
            <a:off x="390580" y="142921"/>
            <a:ext cx="7777345" cy="1038179"/>
          </a:xfrm>
        </p:spPr>
        <p:txBody>
          <a:bodyPr vert="horz" lIns="91440" tIns="45720" rIns="91440" bIns="45720" rtlCol="0" anchor="b">
            <a:noAutofit/>
          </a:bodyPr>
          <a:lstStyle/>
          <a:p>
            <a:r>
              <a:rPr lang="es-ES" sz="2800" dirty="0" err="1"/>
              <a:t>Initial</a:t>
            </a:r>
            <a:r>
              <a:rPr lang="es-ES" sz="2800" dirty="0"/>
              <a:t> </a:t>
            </a:r>
            <a:r>
              <a:rPr lang="es-ES" sz="2800" dirty="0" err="1"/>
              <a:t>model</a:t>
            </a:r>
            <a:r>
              <a:rPr lang="es-ES" sz="2800" dirty="0"/>
              <a:t>: </a:t>
            </a:r>
            <a:r>
              <a:rPr lang="es-ES" sz="2800" dirty="0" err="1"/>
              <a:t>measurement</a:t>
            </a:r>
            <a:r>
              <a:rPr lang="es-ES" sz="2800" dirty="0"/>
              <a:t>, </a:t>
            </a:r>
            <a:r>
              <a:rPr lang="es-ES" sz="2800" dirty="0" err="1"/>
              <a:t>unit</a:t>
            </a:r>
            <a:r>
              <a:rPr lang="es-ES" sz="2800" dirty="0"/>
              <a:t> and time</a:t>
            </a:r>
          </a:p>
        </p:txBody>
      </p:sp>
      <p:pic>
        <p:nvPicPr>
          <p:cNvPr id="11"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79" y="1451015"/>
            <a:ext cx="7777345" cy="213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80" y="4098498"/>
            <a:ext cx="4743145" cy="251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9" name="Cuadro de texto 50"/>
          <p:cNvSpPr txBox="1"/>
          <p:nvPr/>
        </p:nvSpPr>
        <p:spPr>
          <a:xfrm>
            <a:off x="5636729" y="4345760"/>
            <a:ext cx="2630194" cy="182644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algn="ctr">
              <a:defRPr>
                <a:solidFill>
                  <a:schemeClr val="dk1"/>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s-ES" sz="1600" b="1" dirty="0" err="1"/>
              <a:t>Other</a:t>
            </a:r>
            <a:r>
              <a:rPr lang="es-ES" sz="1600" b="1" dirty="0"/>
              <a:t> </a:t>
            </a:r>
            <a:r>
              <a:rPr lang="es-ES" sz="1600" b="1" dirty="0" err="1"/>
              <a:t>ontologies</a:t>
            </a:r>
            <a:r>
              <a:rPr lang="es-ES" sz="1600" b="1" dirty="0"/>
              <a:t> </a:t>
            </a:r>
            <a:r>
              <a:rPr lang="es-ES" sz="1600" b="1" dirty="0" err="1"/>
              <a:t>reuse</a:t>
            </a:r>
            <a:r>
              <a:rPr lang="es-ES" sz="1600" b="1" dirty="0"/>
              <a:t>: </a:t>
            </a:r>
          </a:p>
          <a:p>
            <a:pPr algn="l"/>
            <a:r>
              <a:rPr lang="es-ES" sz="1600" dirty="0" err="1"/>
              <a:t>Location</a:t>
            </a:r>
            <a:r>
              <a:rPr lang="es-ES" sz="1600" dirty="0"/>
              <a:t>, </a:t>
            </a:r>
          </a:p>
          <a:p>
            <a:pPr algn="l"/>
            <a:r>
              <a:rPr lang="es-ES" sz="1600" dirty="0" err="1"/>
              <a:t>Weather</a:t>
            </a:r>
            <a:r>
              <a:rPr lang="es-ES" sz="1600" dirty="0"/>
              <a:t>, </a:t>
            </a:r>
          </a:p>
          <a:p>
            <a:pPr algn="l"/>
            <a:r>
              <a:rPr lang="es-ES" sz="1600" dirty="0" err="1"/>
              <a:t>Occupant</a:t>
            </a:r>
            <a:r>
              <a:rPr lang="es-ES" sz="1600" dirty="0"/>
              <a:t>, </a:t>
            </a:r>
          </a:p>
          <a:p>
            <a:pPr algn="l"/>
            <a:r>
              <a:rPr lang="es-ES" sz="1600" dirty="0"/>
              <a:t>Human </a:t>
            </a:r>
            <a:r>
              <a:rPr lang="es-ES" sz="1600" dirty="0" err="1"/>
              <a:t>resources</a:t>
            </a:r>
            <a:r>
              <a:rPr lang="es-ES" sz="1600" dirty="0"/>
              <a:t>, </a:t>
            </a:r>
          </a:p>
          <a:p>
            <a:pPr algn="l"/>
            <a:r>
              <a:rPr lang="es-ES" sz="1600" dirty="0"/>
              <a:t>etc.</a:t>
            </a:r>
          </a:p>
          <a:p>
            <a:pPr algn="l"/>
            <a:r>
              <a:rPr lang="es-ES" sz="1600" b="1" dirty="0" err="1"/>
              <a:t>Scalability</a:t>
            </a:r>
            <a:r>
              <a:rPr lang="es-ES" sz="1600" b="1" dirty="0"/>
              <a:t> of </a:t>
            </a:r>
            <a:r>
              <a:rPr lang="es-ES" sz="1600" b="1" dirty="0" err="1"/>
              <a:t>the</a:t>
            </a:r>
            <a:r>
              <a:rPr lang="es-ES" sz="1600" b="1" dirty="0"/>
              <a:t> </a:t>
            </a:r>
            <a:r>
              <a:rPr lang="es-ES" sz="1600" b="1" dirty="0" err="1"/>
              <a:t>NeOn</a:t>
            </a:r>
            <a:endParaRPr lang="es-ES" sz="1600" b="1" dirty="0"/>
          </a:p>
        </p:txBody>
      </p:sp>
    </p:spTree>
    <p:extLst>
      <p:ext uri="{BB962C8B-B14F-4D97-AF65-F5344CB8AC3E}">
        <p14:creationId xmlns:p14="http://schemas.microsoft.com/office/powerpoint/2010/main" val="188651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372" y="107300"/>
            <a:ext cx="7269480" cy="1096962"/>
          </a:xfrm>
        </p:spPr>
        <p:txBody>
          <a:bodyPr vert="horz" lIns="91440" tIns="45720" rIns="91440" bIns="45720" rtlCol="0" anchor="b">
            <a:noAutofit/>
          </a:bodyPr>
          <a:lstStyle/>
          <a:p>
            <a:r>
              <a:rPr lang="es-ES" sz="2800" dirty="0" err="1"/>
              <a:t>Initial</a:t>
            </a:r>
            <a:r>
              <a:rPr lang="es-ES" sz="2800" dirty="0"/>
              <a:t> </a:t>
            </a:r>
            <a:r>
              <a:rPr lang="es-ES" sz="2800" dirty="0" err="1"/>
              <a:t>model</a:t>
            </a:r>
            <a:r>
              <a:rPr lang="es-ES" sz="2800" dirty="0"/>
              <a:t>: </a:t>
            </a:r>
            <a:r>
              <a:rPr lang="es-ES" sz="2800" dirty="0" err="1"/>
              <a:t>KPIs</a:t>
            </a:r>
            <a:endParaRPr lang="es-ES" sz="2800" dirty="0"/>
          </a:p>
        </p:txBody>
      </p:sp>
      <p:sp>
        <p:nvSpPr>
          <p:cNvPr id="4" name="Marcador de fecha 3"/>
          <p:cNvSpPr>
            <a:spLocks noGrp="1"/>
          </p:cNvSpPr>
          <p:nvPr>
            <p:ph type="dt" sz="half" idx="10"/>
          </p:nvPr>
        </p:nvSpPr>
        <p:spPr/>
        <p:txBody>
          <a:bodyPr/>
          <a:lstStyle/>
          <a:p>
            <a:fld id="{5567AB1B-8978-44E1-8547-5C619EFFD68B}" type="datetime1">
              <a:rPr lang="en-IE" smtClean="0"/>
              <a:t>21/06/2016</a:t>
            </a:fld>
            <a:endParaRPr lang="en-IE"/>
          </a:p>
        </p:txBody>
      </p:sp>
      <p:sp>
        <p:nvSpPr>
          <p:cNvPr id="6" name="Marcador de número de diapositiva 5"/>
          <p:cNvSpPr>
            <a:spLocks noGrp="1"/>
          </p:cNvSpPr>
          <p:nvPr>
            <p:ph type="sldNum" sz="quarter" idx="12"/>
          </p:nvPr>
        </p:nvSpPr>
        <p:spPr/>
        <p:txBody>
          <a:bodyPr/>
          <a:lstStyle/>
          <a:p>
            <a:fld id="{0B8C24BA-8174-4A18-9E3F-421A8EFFD444}" type="slidenum">
              <a:rPr lang="en-IE" smtClean="0"/>
              <a:t>17</a:t>
            </a:fld>
            <a:endParaRPr lang="en-IE"/>
          </a:p>
        </p:txBody>
      </p:sp>
      <p:pic>
        <p:nvPicPr>
          <p:cNvPr id="1067"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372" y="1219129"/>
            <a:ext cx="7830512" cy="4474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0" name="Rectángulo 49"/>
          <p:cNvSpPr/>
          <p:nvPr/>
        </p:nvSpPr>
        <p:spPr>
          <a:xfrm>
            <a:off x="328905" y="6182958"/>
            <a:ext cx="8059316" cy="646331"/>
          </a:xfrm>
          <a:prstGeom prst="rect">
            <a:avLst/>
          </a:prstGeom>
        </p:spPr>
        <p:txBody>
          <a:bodyPr wrap="square">
            <a:spAutoFit/>
          </a:bodyPr>
          <a:lstStyle/>
          <a:p>
            <a:pPr fontAlgn="base"/>
            <a:r>
              <a:rPr lang="en-US" sz="1200" i="1" dirty="0">
                <a:latin typeface="Calibri" panose="020F0502020204030204" pitchFamily="34" charset="0"/>
                <a:ea typeface="DengXian" panose="02010600030101010101" pitchFamily="2" charset="-122"/>
                <a:cs typeface="Times New Roman" panose="02020603050405020304" pitchFamily="18" charset="0"/>
              </a:rPr>
              <a:t>Reference: </a:t>
            </a:r>
            <a:r>
              <a:rPr lang="es-ES" sz="1200" i="1" dirty="0" err="1">
                <a:latin typeface="Calibri" panose="020F0502020204030204" pitchFamily="34" charset="0"/>
                <a:ea typeface="DengXian" panose="02010600030101010101" pitchFamily="2" charset="-122"/>
                <a:cs typeface="Times New Roman" panose="02020603050405020304" pitchFamily="18" charset="0"/>
              </a:rPr>
              <a:t>Emanuele</a:t>
            </a:r>
            <a:r>
              <a:rPr lang="es-ES" sz="1200" i="1" dirty="0">
                <a:latin typeface="Calibri" panose="020F0502020204030204" pitchFamily="34" charset="0"/>
                <a:ea typeface="DengXian" panose="02010600030101010101" pitchFamily="2" charset="-122"/>
                <a:cs typeface="Times New Roman" panose="02020603050405020304" pitchFamily="18" charset="0"/>
              </a:rPr>
              <a:t> </a:t>
            </a:r>
            <a:r>
              <a:rPr lang="es-ES" sz="1200" i="1" dirty="0" err="1">
                <a:latin typeface="Calibri" panose="020F0502020204030204" pitchFamily="34" charset="0"/>
                <a:ea typeface="DengXian" panose="02010600030101010101" pitchFamily="2" charset="-122"/>
                <a:cs typeface="Times New Roman" panose="02020603050405020304" pitchFamily="18" charset="0"/>
              </a:rPr>
              <a:t>Caputo</a:t>
            </a:r>
            <a:r>
              <a:rPr lang="es-ES" sz="1200" i="1" dirty="0">
                <a:latin typeface="Calibri" panose="020F0502020204030204" pitchFamily="34" charset="0"/>
                <a:ea typeface="DengXian" panose="02010600030101010101" pitchFamily="2" charset="-122"/>
                <a:cs typeface="Times New Roman" panose="02020603050405020304" pitchFamily="18" charset="0"/>
              </a:rPr>
              <a:t>, et al., KPI </a:t>
            </a:r>
            <a:r>
              <a:rPr lang="es-ES" sz="1200" i="1" dirty="0" err="1">
                <a:latin typeface="Calibri" panose="020F0502020204030204" pitchFamily="34" charset="0"/>
                <a:ea typeface="DengXian" panose="02010600030101010101" pitchFamily="2" charset="-122"/>
                <a:cs typeface="Times New Roman" panose="02020603050405020304" pitchFamily="18" charset="0"/>
              </a:rPr>
              <a:t>Modeling</a:t>
            </a:r>
            <a:r>
              <a:rPr lang="es-ES" sz="1200" i="1" dirty="0">
                <a:latin typeface="Calibri" panose="020F0502020204030204" pitchFamily="34" charset="0"/>
                <a:ea typeface="DengXian" panose="02010600030101010101" pitchFamily="2" charset="-122"/>
                <a:cs typeface="Times New Roman" panose="02020603050405020304" pitchFamily="18" charset="0"/>
              </a:rPr>
              <a:t> in MDA </a:t>
            </a:r>
            <a:r>
              <a:rPr lang="es-ES" sz="1200" i="1" dirty="0" err="1">
                <a:latin typeface="Calibri" panose="020F0502020204030204" pitchFamily="34" charset="0"/>
                <a:ea typeface="DengXian" panose="02010600030101010101" pitchFamily="2" charset="-122"/>
                <a:cs typeface="Times New Roman" panose="02020603050405020304" pitchFamily="18" charset="0"/>
              </a:rPr>
              <a:t>Perspective</a:t>
            </a:r>
            <a:r>
              <a:rPr lang="es-ES" sz="1200" i="1" dirty="0">
                <a:latin typeface="Calibri" panose="020F0502020204030204" pitchFamily="34" charset="0"/>
                <a:ea typeface="DengXian" panose="02010600030101010101" pitchFamily="2" charset="-122"/>
                <a:cs typeface="Times New Roman" panose="02020603050405020304" pitchFamily="18" charset="0"/>
              </a:rPr>
              <a:t>, 2010</a:t>
            </a:r>
          </a:p>
          <a:p>
            <a:pPr fontAlgn="base"/>
            <a:r>
              <a:rPr lang="en-US" sz="1200" i="1" dirty="0">
                <a:latin typeface="Calibri" panose="020F0502020204030204" pitchFamily="34" charset="0"/>
                <a:ea typeface="DengXian" panose="02010600030101010101" pitchFamily="2" charset="-122"/>
                <a:cs typeface="Times New Roman" panose="02020603050405020304" pitchFamily="18" charset="0"/>
              </a:rPr>
              <a:t>E. Corry, P. </a:t>
            </a:r>
            <a:r>
              <a:rPr lang="en-US" sz="1200" i="1" dirty="0" err="1">
                <a:latin typeface="Calibri" panose="020F0502020204030204" pitchFamily="34" charset="0"/>
                <a:ea typeface="DengXian" panose="02010600030101010101" pitchFamily="2" charset="-122"/>
                <a:cs typeface="Times New Roman" panose="02020603050405020304" pitchFamily="18" charset="0"/>
              </a:rPr>
              <a:t>Pauwels</a:t>
            </a:r>
            <a:r>
              <a:rPr lang="en-US" sz="1200" i="1" dirty="0">
                <a:latin typeface="Calibri" panose="020F0502020204030204" pitchFamily="34" charset="0"/>
                <a:ea typeface="DengXian" panose="02010600030101010101" pitchFamily="2" charset="-122"/>
                <a:cs typeface="Times New Roman" panose="02020603050405020304" pitchFamily="18" charset="0"/>
              </a:rPr>
              <a:t>, S. Hu, M. Keane, and J. O’Donnell, “A performance assessment ontology for the environmental and energy management of buildings,” </a:t>
            </a:r>
            <a:r>
              <a:rPr lang="en-US" sz="1200" i="1" dirty="0" err="1">
                <a:latin typeface="Calibri" panose="020F0502020204030204" pitchFamily="34" charset="0"/>
                <a:ea typeface="DengXian" panose="02010600030101010101" pitchFamily="2" charset="-122"/>
                <a:cs typeface="Times New Roman" panose="02020603050405020304" pitchFamily="18" charset="0"/>
              </a:rPr>
              <a:t>Autom</a:t>
            </a:r>
            <a:r>
              <a:rPr lang="en-US" sz="1200" i="1" dirty="0">
                <a:latin typeface="Calibri" panose="020F0502020204030204" pitchFamily="34" charset="0"/>
                <a:ea typeface="DengXian" panose="02010600030101010101" pitchFamily="2" charset="-122"/>
                <a:cs typeface="Times New Roman" panose="02020603050405020304" pitchFamily="18" charset="0"/>
              </a:rPr>
              <a:t>. Constr., vol. 57, pp. 249–259, 2015</a:t>
            </a:r>
            <a:endParaRPr lang="es-ES" sz="1200" i="1" dirty="0">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85534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217" y="6182"/>
            <a:ext cx="8236915" cy="1196837"/>
          </a:xfrm>
        </p:spPr>
        <p:txBody>
          <a:bodyPr vert="horz" lIns="91440" tIns="45720" rIns="91440" bIns="45720" rtlCol="0" anchor="b">
            <a:noAutofit/>
          </a:bodyPr>
          <a:lstStyle/>
          <a:p>
            <a:r>
              <a:rPr lang="es-ES" sz="2800" dirty="0" err="1"/>
              <a:t>Validate</a:t>
            </a:r>
            <a:r>
              <a:rPr lang="es-ES" sz="2800" dirty="0"/>
              <a:t> </a:t>
            </a:r>
            <a:r>
              <a:rPr lang="es-ES" sz="2800" dirty="0" err="1"/>
              <a:t>with</a:t>
            </a:r>
            <a:r>
              <a:rPr lang="es-ES" sz="2800" dirty="0"/>
              <a:t> Real </a:t>
            </a:r>
            <a:r>
              <a:rPr lang="es-ES" sz="2800" dirty="0" err="1"/>
              <a:t>Scenario</a:t>
            </a:r>
            <a:r>
              <a:rPr lang="es-ES" sz="2800" dirty="0"/>
              <a:t> SDE2012</a:t>
            </a:r>
          </a:p>
        </p:txBody>
      </p:sp>
      <p:sp>
        <p:nvSpPr>
          <p:cNvPr id="4" name="Marcador de fecha 3"/>
          <p:cNvSpPr>
            <a:spLocks noGrp="1"/>
          </p:cNvSpPr>
          <p:nvPr>
            <p:ph type="dt" sz="half" idx="10"/>
          </p:nvPr>
        </p:nvSpPr>
        <p:spPr/>
        <p:txBody>
          <a:bodyPr/>
          <a:lstStyle/>
          <a:p>
            <a:fld id="{5095284D-3601-426B-9F6D-841444071E33}" type="datetime1">
              <a:rPr lang="en-IE" smtClean="0"/>
              <a:pPr/>
              <a:t>21/06/2016</a:t>
            </a:fld>
            <a:endParaRPr lang="en-IE" dirty="0"/>
          </a:p>
        </p:txBody>
      </p:sp>
      <p:sp>
        <p:nvSpPr>
          <p:cNvPr id="6" name="Marcador de número de diapositiva 5"/>
          <p:cNvSpPr>
            <a:spLocks noGrp="1"/>
          </p:cNvSpPr>
          <p:nvPr>
            <p:ph type="sldNum" sz="quarter" idx="12"/>
          </p:nvPr>
        </p:nvSpPr>
        <p:spPr/>
        <p:txBody>
          <a:bodyPr>
            <a:normAutofit/>
          </a:bodyPr>
          <a:lstStyle/>
          <a:p>
            <a:fld id="{0B8C24BA-8174-4A18-9E3F-421A8EFFD444}" type="slidenum">
              <a:rPr lang="en-IE" smtClean="0"/>
              <a:t>18</a:t>
            </a:fld>
            <a:endParaRPr lang="en-IE" dirty="0"/>
          </a:p>
        </p:txBody>
      </p:sp>
      <p:sp>
        <p:nvSpPr>
          <p:cNvPr id="8" name="Rectángulo 2"/>
          <p:cNvSpPr/>
          <p:nvPr/>
        </p:nvSpPr>
        <p:spPr>
          <a:xfrm>
            <a:off x="304217" y="5581496"/>
            <a:ext cx="8065341" cy="1246495"/>
          </a:xfrm>
          <a:prstGeom prst="rect">
            <a:avLst/>
          </a:prstGeom>
        </p:spPr>
        <p:txBody>
          <a:bodyPr wrap="square">
            <a:spAutoFit/>
          </a:bodyPr>
          <a:lstStyle/>
          <a:p>
            <a:r>
              <a:rPr lang="en-US" altLang="zh-CN" sz="1500" dirty="0"/>
              <a:t>19 prototype of </a:t>
            </a:r>
            <a:r>
              <a:rPr lang="en-US" altLang="zh-CN" sz="1500" b="1" dirty="0"/>
              <a:t>solar houses </a:t>
            </a:r>
            <a:r>
              <a:rPr lang="en-US" altLang="zh-CN" sz="1500" dirty="0"/>
              <a:t>with building integrated PV, innovated energy efficiency measures, Connected to a </a:t>
            </a:r>
            <a:r>
              <a:rPr lang="en-US" altLang="zh-CN" sz="1500" b="1" dirty="0"/>
              <a:t>smart </a:t>
            </a:r>
            <a:r>
              <a:rPr lang="en-US" altLang="zh-CN" sz="1500" b="1" dirty="0" err="1"/>
              <a:t>microgrid</a:t>
            </a:r>
            <a:r>
              <a:rPr lang="en-US" altLang="zh-CN" sz="1500" dirty="0"/>
              <a:t>, two weeks 15-minute interval monitoring of all the buildings and systems, </a:t>
            </a:r>
            <a:r>
              <a:rPr lang="en-US" altLang="zh-CN" sz="1500" b="1" dirty="0"/>
              <a:t>energy consumption data, energy generation data, indoor comfort and outdoor data, occupancy data, also building construction information</a:t>
            </a:r>
            <a:r>
              <a:rPr lang="en-US" altLang="zh-CN" sz="1500" dirty="0"/>
              <a:t>. </a:t>
            </a:r>
          </a:p>
        </p:txBody>
      </p:sp>
      <p:grpSp>
        <p:nvGrpSpPr>
          <p:cNvPr id="7" name="Grupo 6"/>
          <p:cNvGrpSpPr/>
          <p:nvPr/>
        </p:nvGrpSpPr>
        <p:grpSpPr>
          <a:xfrm>
            <a:off x="376000" y="1324947"/>
            <a:ext cx="8010256" cy="4068153"/>
            <a:chOff x="376000" y="1324947"/>
            <a:chExt cx="8010256" cy="4068153"/>
          </a:xfrm>
        </p:grpSpPr>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00" y="1447665"/>
              <a:ext cx="8010256" cy="3945435"/>
            </a:xfrm>
            <a:prstGeom prst="rect">
              <a:avLst/>
            </a:prstGeom>
          </p:spPr>
        </p:pic>
        <p:sp>
          <p:nvSpPr>
            <p:cNvPr id="5" name="Rectángulo 4"/>
            <p:cNvSpPr/>
            <p:nvPr/>
          </p:nvSpPr>
          <p:spPr>
            <a:xfrm>
              <a:off x="5962261" y="1324947"/>
              <a:ext cx="2407297" cy="6251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620584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5095284D-3601-426B-9F6D-841444071E33}" type="datetime1">
              <a:rPr lang="en-IE" smtClean="0"/>
              <a:pPr/>
              <a:t>21/06/2016</a:t>
            </a:fld>
            <a:endParaRPr lang="en-IE" dirty="0"/>
          </a:p>
        </p:txBody>
      </p:sp>
      <p:sp>
        <p:nvSpPr>
          <p:cNvPr id="6" name="Marcador de número de diapositiva 5"/>
          <p:cNvSpPr>
            <a:spLocks noGrp="1"/>
          </p:cNvSpPr>
          <p:nvPr>
            <p:ph type="sldNum" sz="quarter" idx="12"/>
          </p:nvPr>
        </p:nvSpPr>
        <p:spPr/>
        <p:txBody>
          <a:bodyPr>
            <a:normAutofit/>
          </a:bodyPr>
          <a:lstStyle/>
          <a:p>
            <a:fld id="{0B8C24BA-8174-4A18-9E3F-421A8EFFD444}" type="slidenum">
              <a:rPr lang="en-IE" smtClean="0"/>
              <a:t>19</a:t>
            </a:fld>
            <a:endParaRPr lang="en-IE" dirty="0"/>
          </a:p>
        </p:txBody>
      </p:sp>
      <p:pic>
        <p:nvPicPr>
          <p:cNvPr id="7" name="Picture 2" descr="http://www.sonretos.com/wp-content/uploads/2013/02/GRACI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815" y="1363291"/>
            <a:ext cx="4883110" cy="297831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1857808" y="4665271"/>
            <a:ext cx="6531731" cy="1015663"/>
          </a:xfrm>
          <a:prstGeom prst="rect">
            <a:avLst/>
          </a:prstGeom>
          <a:noFill/>
        </p:spPr>
        <p:txBody>
          <a:bodyPr wrap="square" rtlCol="0">
            <a:spAutoFit/>
          </a:bodyPr>
          <a:lstStyle/>
          <a:p>
            <a:pPr algn="r"/>
            <a:r>
              <a:rPr lang="es-ES" sz="1500" b="1" dirty="0"/>
              <a:t>Li Yehong</a:t>
            </a:r>
          </a:p>
          <a:p>
            <a:pPr algn="r"/>
            <a:r>
              <a:rPr lang="es-ES" sz="1500" dirty="0"/>
              <a:t>Technologies </a:t>
            </a:r>
            <a:r>
              <a:rPr lang="es-ES" sz="1500" dirty="0" err="1"/>
              <a:t>Innovation</a:t>
            </a:r>
            <a:r>
              <a:rPr lang="es-ES" sz="1500" dirty="0"/>
              <a:t> and </a:t>
            </a:r>
            <a:r>
              <a:rPr lang="es-ES" sz="1500" dirty="0" err="1"/>
              <a:t>Sustinable</a:t>
            </a:r>
            <a:r>
              <a:rPr lang="es-ES" sz="1500" dirty="0"/>
              <a:t> in </a:t>
            </a:r>
            <a:r>
              <a:rPr lang="es-ES" sz="1500" dirty="0" err="1"/>
              <a:t>Buildings</a:t>
            </a:r>
            <a:r>
              <a:rPr lang="es-ES" sz="1500" dirty="0"/>
              <a:t>(TISE) </a:t>
            </a:r>
            <a:r>
              <a:rPr lang="es-ES" sz="1500" dirty="0" err="1"/>
              <a:t>Group</a:t>
            </a:r>
            <a:r>
              <a:rPr lang="es-ES" sz="1500" dirty="0"/>
              <a:t> </a:t>
            </a:r>
          </a:p>
          <a:p>
            <a:pPr algn="r"/>
            <a:r>
              <a:rPr lang="es-ES" sz="1500" dirty="0" err="1"/>
              <a:t>Architecture</a:t>
            </a:r>
            <a:r>
              <a:rPr lang="es-ES" sz="1500" dirty="0"/>
              <a:t> </a:t>
            </a:r>
            <a:r>
              <a:rPr lang="es-ES" sz="1500" dirty="0" err="1"/>
              <a:t>School</a:t>
            </a:r>
            <a:r>
              <a:rPr lang="es-ES" sz="1500" dirty="0"/>
              <a:t>, </a:t>
            </a:r>
            <a:r>
              <a:rPr lang="es-ES" sz="1500" dirty="0" err="1"/>
              <a:t>Polytechnic</a:t>
            </a:r>
            <a:r>
              <a:rPr lang="es-ES" sz="1500" dirty="0"/>
              <a:t> </a:t>
            </a:r>
            <a:r>
              <a:rPr lang="es-ES" sz="1500" dirty="0" err="1"/>
              <a:t>University</a:t>
            </a:r>
            <a:r>
              <a:rPr lang="es-ES" sz="1500" dirty="0"/>
              <a:t> of Madrid, </a:t>
            </a:r>
            <a:r>
              <a:rPr lang="es-ES" sz="1500" dirty="0" err="1"/>
              <a:t>Spain</a:t>
            </a:r>
            <a:r>
              <a:rPr lang="es-ES" sz="1500" dirty="0"/>
              <a:t> </a:t>
            </a:r>
          </a:p>
          <a:p>
            <a:pPr algn="r"/>
            <a:r>
              <a:rPr lang="es-ES" sz="1500" dirty="0"/>
              <a:t>liyehong_070426@hotmail.com </a:t>
            </a:r>
          </a:p>
        </p:txBody>
      </p:sp>
    </p:spTree>
    <p:extLst>
      <p:ext uri="{BB962C8B-B14F-4D97-AF65-F5344CB8AC3E}">
        <p14:creationId xmlns:p14="http://schemas.microsoft.com/office/powerpoint/2010/main" val="277419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309774"/>
            <a:ext cx="7269480" cy="1325562"/>
          </a:xfrm>
        </p:spPr>
        <p:txBody>
          <a:bodyPr/>
          <a:lstStyle/>
          <a:p>
            <a:r>
              <a:rPr lang="es-ES" dirty="0" err="1"/>
              <a:t>Energy</a:t>
            </a:r>
            <a:r>
              <a:rPr lang="es-ES" dirty="0"/>
              <a:t> </a:t>
            </a:r>
            <a:r>
              <a:rPr lang="es-ES" dirty="0" err="1"/>
              <a:t>issues</a:t>
            </a:r>
            <a:r>
              <a:rPr lang="es-ES" dirty="0"/>
              <a:t> </a:t>
            </a:r>
          </a:p>
        </p:txBody>
      </p:sp>
      <p:sp>
        <p:nvSpPr>
          <p:cNvPr id="4" name="Marcador de fecha 3"/>
          <p:cNvSpPr>
            <a:spLocks noGrp="1"/>
          </p:cNvSpPr>
          <p:nvPr>
            <p:ph type="dt" sz="half" idx="10"/>
          </p:nvPr>
        </p:nvSpPr>
        <p:spPr/>
        <p:txBody>
          <a:bodyPr/>
          <a:lstStyle/>
          <a:p>
            <a:fld id="{5095284D-3601-426B-9F6D-841444071E33}" type="datetime1">
              <a:rPr lang="en-IE" smtClean="0"/>
              <a:pPr/>
              <a:t>21/06/2016</a:t>
            </a:fld>
            <a:endParaRPr lang="en-IE" dirty="0"/>
          </a:p>
        </p:txBody>
      </p:sp>
      <p:sp>
        <p:nvSpPr>
          <p:cNvPr id="6" name="Marcador de número de diapositiva 5"/>
          <p:cNvSpPr>
            <a:spLocks noGrp="1"/>
          </p:cNvSpPr>
          <p:nvPr>
            <p:ph type="sldNum" sz="quarter" idx="12"/>
          </p:nvPr>
        </p:nvSpPr>
        <p:spPr/>
        <p:txBody>
          <a:bodyPr>
            <a:normAutofit/>
          </a:bodyPr>
          <a:lstStyle/>
          <a:p>
            <a:fld id="{0B8C24BA-8174-4A18-9E3F-421A8EFFD444}" type="slidenum">
              <a:rPr lang="en-IE" smtClean="0"/>
              <a:t>2</a:t>
            </a:fld>
            <a:endParaRPr lang="en-IE" dirty="0"/>
          </a:p>
        </p:txBody>
      </p:sp>
      <p:pic>
        <p:nvPicPr>
          <p:cNvPr id="7" name="0 Imagen"/>
          <p:cNvPicPr/>
          <p:nvPr/>
        </p:nvPicPr>
        <p:blipFill>
          <a:blip r:embed="rId3">
            <a:extLst>
              <a:ext uri="{28A0092B-C50C-407E-A947-70E740481C1C}">
                <a14:useLocalDpi xmlns:a14="http://schemas.microsoft.com/office/drawing/2010/main" val="0"/>
              </a:ext>
            </a:extLst>
          </a:blip>
          <a:stretch>
            <a:fillRect/>
          </a:stretch>
        </p:blipFill>
        <p:spPr>
          <a:xfrm>
            <a:off x="349973" y="2109581"/>
            <a:ext cx="5128973" cy="3115917"/>
          </a:xfrm>
          <a:prstGeom prst="rect">
            <a:avLst/>
          </a:prstGeom>
        </p:spPr>
      </p:pic>
      <p:grpSp>
        <p:nvGrpSpPr>
          <p:cNvPr id="9" name="Grupo 8"/>
          <p:cNvGrpSpPr/>
          <p:nvPr/>
        </p:nvGrpSpPr>
        <p:grpSpPr>
          <a:xfrm>
            <a:off x="5903842" y="2313229"/>
            <a:ext cx="2333210" cy="2330831"/>
            <a:chOff x="0" y="0"/>
            <a:chExt cx="3142473" cy="3205654"/>
          </a:xfrm>
        </p:grpSpPr>
        <p:pic>
          <p:nvPicPr>
            <p:cNvPr id="10" name="0 Imagen"/>
            <p:cNvPicPr/>
            <p:nvPr/>
          </p:nvPicPr>
          <p:blipFill rotWithShape="1">
            <a:blip r:embed="rId4">
              <a:extLst>
                <a:ext uri="{28A0092B-C50C-407E-A947-70E740481C1C}">
                  <a14:useLocalDpi xmlns:a14="http://schemas.microsoft.com/office/drawing/2010/main" val="0"/>
                </a:ext>
              </a:extLst>
            </a:blip>
            <a:srcRect l="68244" t="25760" r="210" b="14205"/>
            <a:stretch/>
          </p:blipFill>
          <p:spPr bwMode="auto">
            <a:xfrm>
              <a:off x="0" y="105277"/>
              <a:ext cx="3142473" cy="3100377"/>
            </a:xfrm>
            <a:prstGeom prst="rect">
              <a:avLst/>
            </a:prstGeom>
            <a:ln>
              <a:noFill/>
            </a:ln>
            <a:extLst>
              <a:ext uri="{53640926-AAD7-44D8-BBD7-CCE9431645EC}">
                <a14:shadowObscured xmlns:a14="http://schemas.microsoft.com/office/drawing/2010/main"/>
              </a:ext>
            </a:extLst>
          </p:spPr>
        </p:pic>
        <p:sp>
          <p:nvSpPr>
            <p:cNvPr id="11" name="Rectángulo 10"/>
            <p:cNvSpPr/>
            <p:nvPr/>
          </p:nvSpPr>
          <p:spPr>
            <a:xfrm>
              <a:off x="819687" y="0"/>
              <a:ext cx="252248" cy="178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ES" sz="1350"/>
            </a:p>
          </p:txBody>
        </p:sp>
      </p:grpSp>
      <p:sp>
        <p:nvSpPr>
          <p:cNvPr id="12" name="Rectángulo 11"/>
          <p:cNvSpPr/>
          <p:nvPr/>
        </p:nvSpPr>
        <p:spPr>
          <a:xfrm>
            <a:off x="5329966" y="5288415"/>
            <a:ext cx="3095847" cy="300082"/>
          </a:xfrm>
          <a:prstGeom prst="rect">
            <a:avLst/>
          </a:prstGeom>
        </p:spPr>
        <p:txBody>
          <a:bodyPr wrap="none">
            <a:spAutoFit/>
          </a:bodyPr>
          <a:lstStyle/>
          <a:p>
            <a:r>
              <a:rPr lang="en-US" sz="1350" i="1" dirty="0">
                <a:latin typeface="Calibri" panose="020F0502020204030204" pitchFamily="34" charset="0"/>
                <a:ea typeface="DengXian" panose="02010600030101010101" pitchFamily="2" charset="-122"/>
                <a:cs typeface="Times New Roman" panose="02020603050405020304" pitchFamily="18" charset="0"/>
              </a:rPr>
              <a:t>Source: International Energy Agency (IEA)</a:t>
            </a:r>
            <a:endParaRPr lang="es-ES" sz="1350" i="1" dirty="0"/>
          </a:p>
        </p:txBody>
      </p:sp>
    </p:spTree>
    <p:extLst>
      <p:ext uri="{BB962C8B-B14F-4D97-AF65-F5344CB8AC3E}">
        <p14:creationId xmlns:p14="http://schemas.microsoft.com/office/powerpoint/2010/main" val="184526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6404" y="319105"/>
            <a:ext cx="7269480" cy="1325562"/>
          </a:xfrm>
        </p:spPr>
        <p:txBody>
          <a:bodyPr/>
          <a:lstStyle/>
          <a:p>
            <a:r>
              <a:rPr lang="es-ES" dirty="0" err="1"/>
              <a:t>Urban</a:t>
            </a:r>
            <a:r>
              <a:rPr lang="es-ES" dirty="0"/>
              <a:t> </a:t>
            </a:r>
            <a:r>
              <a:rPr lang="es-ES" dirty="0" err="1"/>
              <a:t>issues</a:t>
            </a:r>
            <a:r>
              <a:rPr lang="es-ES" dirty="0"/>
              <a:t> </a:t>
            </a:r>
          </a:p>
        </p:txBody>
      </p:sp>
      <p:sp>
        <p:nvSpPr>
          <p:cNvPr id="4" name="Marcador de fecha 3"/>
          <p:cNvSpPr>
            <a:spLocks noGrp="1"/>
          </p:cNvSpPr>
          <p:nvPr>
            <p:ph type="dt" sz="half" idx="10"/>
          </p:nvPr>
        </p:nvSpPr>
        <p:spPr/>
        <p:txBody>
          <a:bodyPr/>
          <a:lstStyle/>
          <a:p>
            <a:fld id="{5095284D-3601-426B-9F6D-841444071E33}" type="datetime1">
              <a:rPr lang="en-IE" smtClean="0"/>
              <a:pPr/>
              <a:t>21/06/2016</a:t>
            </a:fld>
            <a:endParaRPr lang="en-IE" dirty="0"/>
          </a:p>
        </p:txBody>
      </p:sp>
      <p:sp>
        <p:nvSpPr>
          <p:cNvPr id="6" name="Marcador de número de diapositiva 5"/>
          <p:cNvSpPr>
            <a:spLocks noGrp="1"/>
          </p:cNvSpPr>
          <p:nvPr>
            <p:ph type="sldNum" sz="quarter" idx="12"/>
          </p:nvPr>
        </p:nvSpPr>
        <p:spPr/>
        <p:txBody>
          <a:bodyPr>
            <a:normAutofit/>
          </a:bodyPr>
          <a:lstStyle/>
          <a:p>
            <a:fld id="{0B8C24BA-8174-4A18-9E3F-421A8EFFD444}" type="slidenum">
              <a:rPr lang="en-IE" smtClean="0"/>
              <a:t>3</a:t>
            </a:fld>
            <a:endParaRPr lang="en-IE" dirty="0"/>
          </a:p>
        </p:txBody>
      </p:sp>
      <p:sp>
        <p:nvSpPr>
          <p:cNvPr id="11" name="Rectángulo 10"/>
          <p:cNvSpPr/>
          <p:nvPr/>
        </p:nvSpPr>
        <p:spPr>
          <a:xfrm>
            <a:off x="5100762" y="3935412"/>
            <a:ext cx="3343442" cy="1438855"/>
          </a:xfrm>
          <a:prstGeom prst="rect">
            <a:avLst/>
          </a:prstGeom>
        </p:spPr>
        <p:txBody>
          <a:bodyPr wrap="square">
            <a:spAutoFit/>
          </a:bodyPr>
          <a:lstStyle/>
          <a:p>
            <a:pPr>
              <a:spcBef>
                <a:spcPts val="450"/>
              </a:spcBef>
            </a:pPr>
            <a:r>
              <a:rPr lang="en-US" sz="1500" b="1" dirty="0"/>
              <a:t>Additional pressure on cities: </a:t>
            </a:r>
          </a:p>
          <a:p>
            <a:pPr marL="214313" indent="-214313">
              <a:spcBef>
                <a:spcPts val="450"/>
              </a:spcBef>
              <a:buFont typeface="Arial" panose="020B0604020202020204" pitchFamily="34" charset="0"/>
              <a:buChar char="•"/>
            </a:pPr>
            <a:r>
              <a:rPr lang="en-US" sz="1500" dirty="0"/>
              <a:t>Energy and resources shortages</a:t>
            </a:r>
          </a:p>
          <a:p>
            <a:pPr marL="214313" indent="-214313">
              <a:spcBef>
                <a:spcPts val="450"/>
              </a:spcBef>
              <a:buFont typeface="Arial" panose="020B0604020202020204" pitchFamily="34" charset="0"/>
              <a:buChar char="•"/>
            </a:pPr>
            <a:r>
              <a:rPr lang="en-US" sz="1500" dirty="0"/>
              <a:t>Inadequate and deteriorating infrastructure </a:t>
            </a:r>
          </a:p>
          <a:p>
            <a:pPr marL="214313" indent="-214313">
              <a:spcBef>
                <a:spcPts val="450"/>
              </a:spcBef>
              <a:buFont typeface="Arial" panose="020B0604020202020204" pitchFamily="34" charset="0"/>
              <a:buChar char="•"/>
            </a:pPr>
            <a:r>
              <a:rPr lang="en-US" sz="1500" dirty="0"/>
              <a:t>Environmental concerns</a:t>
            </a:r>
            <a:endParaRPr lang="es-ES" sz="1500" dirty="0"/>
          </a:p>
        </p:txBody>
      </p:sp>
      <p:pic>
        <p:nvPicPr>
          <p:cNvPr id="12" name="0 Imagen"/>
          <p:cNvPicPr/>
          <p:nvPr/>
        </p:nvPicPr>
        <p:blipFill rotWithShape="1">
          <a:blip r:embed="rId2">
            <a:extLst>
              <a:ext uri="{28A0092B-C50C-407E-A947-70E740481C1C}">
                <a14:useLocalDpi xmlns:a14="http://schemas.microsoft.com/office/drawing/2010/main" val="0"/>
              </a:ext>
            </a:extLst>
          </a:blip>
          <a:srcRect t="3227"/>
          <a:stretch/>
        </p:blipFill>
        <p:spPr bwMode="auto">
          <a:xfrm>
            <a:off x="335446" y="2199033"/>
            <a:ext cx="4658967" cy="3075371"/>
          </a:xfrm>
          <a:prstGeom prst="rect">
            <a:avLst/>
          </a:prstGeom>
          <a:ln>
            <a:noFill/>
          </a:ln>
          <a:extLst>
            <a:ext uri="{53640926-AAD7-44D8-BBD7-CCE9431645EC}">
              <a14:shadowObscured xmlns:a14="http://schemas.microsoft.com/office/drawing/2010/main"/>
            </a:ext>
          </a:extLst>
        </p:spPr>
      </p:pic>
      <p:sp>
        <p:nvSpPr>
          <p:cNvPr id="13" name="Rectángulo 12"/>
          <p:cNvSpPr/>
          <p:nvPr/>
        </p:nvSpPr>
        <p:spPr>
          <a:xfrm>
            <a:off x="5100761" y="1995861"/>
            <a:ext cx="3368868" cy="1900520"/>
          </a:xfrm>
          <a:prstGeom prst="rect">
            <a:avLst/>
          </a:prstGeom>
        </p:spPr>
        <p:txBody>
          <a:bodyPr wrap="square">
            <a:spAutoFit/>
          </a:bodyPr>
          <a:lstStyle/>
          <a:p>
            <a:pPr>
              <a:spcBef>
                <a:spcPts val="450"/>
              </a:spcBef>
            </a:pPr>
            <a:r>
              <a:rPr lang="en-US" sz="1500" b="1" dirty="0"/>
              <a:t>Rapid urbanization</a:t>
            </a:r>
            <a:r>
              <a:rPr lang="en-US" sz="1500" b="1" dirty="0">
                <a:latin typeface="Arial" panose="020B0604020202020204" pitchFamily="34" charset="0"/>
                <a:ea typeface="DengXian" panose="02010600030101010101" pitchFamily="2" charset="-122"/>
                <a:cs typeface="Arial" panose="020B0604020202020204" pitchFamily="34" charset="0"/>
              </a:rPr>
              <a:t>: </a:t>
            </a:r>
          </a:p>
          <a:p>
            <a:pPr marL="214313" indent="-214313">
              <a:spcBef>
                <a:spcPts val="450"/>
              </a:spcBef>
              <a:buFont typeface="Arial" panose="020B0604020202020204" pitchFamily="34" charset="0"/>
              <a:buChar char="•"/>
            </a:pPr>
            <a:r>
              <a:rPr lang="en-US" sz="1500" dirty="0"/>
              <a:t>Urban population reached 50% by 2008 </a:t>
            </a:r>
          </a:p>
          <a:p>
            <a:pPr marL="214313" indent="-214313">
              <a:spcBef>
                <a:spcPts val="450"/>
              </a:spcBef>
              <a:buFont typeface="Arial" panose="020B0604020202020204" pitchFamily="34" charset="0"/>
              <a:buChar char="•"/>
            </a:pPr>
            <a:r>
              <a:rPr lang="en-US" sz="1500" dirty="0"/>
              <a:t>Greater than 75% in most of the developed countries by 2040 </a:t>
            </a:r>
          </a:p>
          <a:p>
            <a:pPr marL="214313" indent="-214313">
              <a:spcBef>
                <a:spcPts val="450"/>
              </a:spcBef>
              <a:buFont typeface="Arial" panose="020B0604020202020204" pitchFamily="34" charset="0"/>
              <a:buChar char="•"/>
            </a:pPr>
            <a:r>
              <a:rPr lang="en-US" sz="1500" dirty="0"/>
              <a:t>50%-75% in developing countries like China by 2040</a:t>
            </a:r>
            <a:endParaRPr lang="es-ES" sz="1500" dirty="0">
              <a:latin typeface="Arial" panose="020B0604020202020204" pitchFamily="34" charset="0"/>
              <a:cs typeface="Arial" panose="020B0604020202020204" pitchFamily="34" charset="0"/>
            </a:endParaRPr>
          </a:p>
        </p:txBody>
      </p:sp>
      <p:sp>
        <p:nvSpPr>
          <p:cNvPr id="14" name="Rectángulo 13"/>
          <p:cNvSpPr/>
          <p:nvPr/>
        </p:nvSpPr>
        <p:spPr>
          <a:xfrm>
            <a:off x="335446" y="5323847"/>
            <a:ext cx="5158720" cy="507831"/>
          </a:xfrm>
          <a:prstGeom prst="rect">
            <a:avLst/>
          </a:prstGeom>
        </p:spPr>
        <p:txBody>
          <a:bodyPr wrap="none">
            <a:spAutoFit/>
          </a:bodyPr>
          <a:lstStyle/>
          <a:p>
            <a:r>
              <a:rPr lang="es-ES" sz="1350" i="1" dirty="0" err="1">
                <a:latin typeface="Calibri" panose="020F0502020204030204" pitchFamily="34" charset="0"/>
                <a:ea typeface="DengXian" panose="02010600030101010101" pitchFamily="2" charset="-122"/>
                <a:cs typeface="Times New Roman" panose="02020603050405020304" pitchFamily="18" charset="0"/>
              </a:rPr>
              <a:t>Source</a:t>
            </a:r>
            <a:r>
              <a:rPr lang="es-ES" sz="1350" i="1" dirty="0">
                <a:latin typeface="Calibri" panose="020F0502020204030204" pitchFamily="34" charset="0"/>
                <a:ea typeface="DengXian" panose="02010600030101010101" pitchFamily="2" charset="-122"/>
                <a:cs typeface="Times New Roman" panose="02020603050405020304" pitchFamily="18" charset="0"/>
              </a:rPr>
              <a:t>: </a:t>
            </a:r>
            <a:r>
              <a:rPr lang="es-ES" sz="1350" i="1" dirty="0" err="1">
                <a:latin typeface="Calibri" panose="020F0502020204030204" pitchFamily="34" charset="0"/>
                <a:ea typeface="DengXian" panose="02010600030101010101" pitchFamily="2" charset="-122"/>
                <a:cs typeface="Times New Roman" panose="02020603050405020304" pitchFamily="18" charset="0"/>
              </a:rPr>
              <a:t>World</a:t>
            </a:r>
            <a:r>
              <a:rPr lang="es-ES" sz="1350" i="1" dirty="0">
                <a:latin typeface="Calibri" panose="020F0502020204030204" pitchFamily="34" charset="0"/>
                <a:ea typeface="DengXian" panose="02010600030101010101" pitchFamily="2" charset="-122"/>
                <a:cs typeface="Times New Roman" panose="02020603050405020304" pitchFamily="18" charset="0"/>
              </a:rPr>
              <a:t> </a:t>
            </a:r>
            <a:r>
              <a:rPr lang="es-ES" sz="1350" i="1" dirty="0" err="1">
                <a:latin typeface="Calibri" panose="020F0502020204030204" pitchFamily="34" charset="0"/>
                <a:ea typeface="DengXian" panose="02010600030101010101" pitchFamily="2" charset="-122"/>
                <a:cs typeface="Times New Roman" panose="02020603050405020304" pitchFamily="18" charset="0"/>
              </a:rPr>
              <a:t>Population</a:t>
            </a:r>
            <a:r>
              <a:rPr lang="es-ES" sz="1350" i="1" dirty="0">
                <a:latin typeface="Calibri" panose="020F0502020204030204" pitchFamily="34" charset="0"/>
                <a:ea typeface="DengXian" panose="02010600030101010101" pitchFamily="2" charset="-122"/>
                <a:cs typeface="Times New Roman" panose="02020603050405020304" pitchFamily="18" charset="0"/>
              </a:rPr>
              <a:t> </a:t>
            </a:r>
            <a:r>
              <a:rPr lang="es-ES" sz="1350" i="1" dirty="0" err="1">
                <a:latin typeface="Calibri" panose="020F0502020204030204" pitchFamily="34" charset="0"/>
                <a:ea typeface="DengXian" panose="02010600030101010101" pitchFamily="2" charset="-122"/>
                <a:cs typeface="Times New Roman" panose="02020603050405020304" pitchFamily="18" charset="0"/>
              </a:rPr>
              <a:t>Prospects</a:t>
            </a:r>
            <a:r>
              <a:rPr lang="es-ES" sz="1350" i="1" dirty="0">
                <a:latin typeface="Calibri" panose="020F0502020204030204" pitchFamily="34" charset="0"/>
                <a:ea typeface="DengXian" panose="02010600030101010101" pitchFamily="2" charset="-122"/>
                <a:cs typeface="Times New Roman" panose="02020603050405020304" pitchFamily="18" charset="0"/>
              </a:rPr>
              <a:t>: </a:t>
            </a:r>
            <a:r>
              <a:rPr lang="es-ES" sz="1350" i="1" dirty="0" err="1">
                <a:latin typeface="Calibri" panose="020F0502020204030204" pitchFamily="34" charset="0"/>
                <a:ea typeface="DengXian" panose="02010600030101010101" pitchFamily="2" charset="-122"/>
                <a:cs typeface="Times New Roman" panose="02020603050405020304" pitchFamily="18" charset="0"/>
              </a:rPr>
              <a:t>The</a:t>
            </a:r>
            <a:r>
              <a:rPr lang="es-ES" sz="1350" i="1" dirty="0">
                <a:latin typeface="Calibri" panose="020F0502020204030204" pitchFamily="34" charset="0"/>
                <a:ea typeface="DengXian" panose="02010600030101010101" pitchFamily="2" charset="-122"/>
                <a:cs typeface="Times New Roman" panose="02020603050405020304" pitchFamily="18" charset="0"/>
              </a:rPr>
              <a:t> 2015 </a:t>
            </a:r>
            <a:r>
              <a:rPr lang="es-ES" sz="1350" i="1" dirty="0" err="1">
                <a:latin typeface="Calibri" panose="020F0502020204030204" pitchFamily="34" charset="0"/>
                <a:ea typeface="DengXian" panose="02010600030101010101" pitchFamily="2" charset="-122"/>
                <a:cs typeface="Times New Roman" panose="02020603050405020304" pitchFamily="18" charset="0"/>
              </a:rPr>
              <a:t>Revision</a:t>
            </a:r>
            <a:r>
              <a:rPr lang="es-ES" sz="1350" i="1" dirty="0">
                <a:latin typeface="Calibri" panose="020F0502020204030204" pitchFamily="34" charset="0"/>
                <a:ea typeface="DengXian" panose="02010600030101010101" pitchFamily="2" charset="-122"/>
                <a:cs typeface="Times New Roman" panose="02020603050405020304" pitchFamily="18" charset="0"/>
              </a:rPr>
              <a:t>, </a:t>
            </a:r>
            <a:r>
              <a:rPr lang="es-ES" sz="1350" i="1" dirty="0" err="1">
                <a:latin typeface="Calibri" panose="020F0502020204030204" pitchFamily="34" charset="0"/>
                <a:ea typeface="DengXian" panose="02010600030101010101" pitchFamily="2" charset="-122"/>
                <a:cs typeface="Times New Roman" panose="02020603050405020304" pitchFamily="18" charset="0"/>
              </a:rPr>
              <a:t>United</a:t>
            </a:r>
            <a:r>
              <a:rPr lang="es-ES" sz="1350" i="1" dirty="0">
                <a:latin typeface="Calibri" panose="020F0502020204030204" pitchFamily="34" charset="0"/>
                <a:ea typeface="DengXian" panose="02010600030101010101" pitchFamily="2" charset="-122"/>
                <a:cs typeface="Times New Roman" panose="02020603050405020304" pitchFamily="18" charset="0"/>
              </a:rPr>
              <a:t> </a:t>
            </a:r>
            <a:r>
              <a:rPr lang="es-ES" sz="1350" i="1" dirty="0" err="1">
                <a:latin typeface="Calibri" panose="020F0502020204030204" pitchFamily="34" charset="0"/>
                <a:ea typeface="DengXian" panose="02010600030101010101" pitchFamily="2" charset="-122"/>
                <a:cs typeface="Times New Roman" panose="02020603050405020304" pitchFamily="18" charset="0"/>
              </a:rPr>
              <a:t>Nations</a:t>
            </a:r>
            <a:endParaRPr lang="es-ES" sz="1350" i="1" dirty="0">
              <a:latin typeface="Calibri" panose="020F0502020204030204" pitchFamily="34" charset="0"/>
              <a:ea typeface="DengXian" panose="02010600030101010101" pitchFamily="2" charset="-122"/>
              <a:cs typeface="Times New Roman" panose="02020603050405020304" pitchFamily="18" charset="0"/>
            </a:endParaRPr>
          </a:p>
          <a:p>
            <a:r>
              <a:rPr lang="es-ES" sz="1350" i="1" dirty="0" err="1">
                <a:latin typeface="Calibri" panose="020F0502020204030204" pitchFamily="34" charset="0"/>
                <a:ea typeface="DengXian" panose="02010600030101010101" pitchFamily="2" charset="-122"/>
                <a:cs typeface="Times New Roman" panose="02020603050405020304" pitchFamily="18" charset="0"/>
              </a:rPr>
              <a:t>Source</a:t>
            </a:r>
            <a:r>
              <a:rPr lang="es-ES" sz="1350" i="1" dirty="0">
                <a:latin typeface="Calibri" panose="020F0502020204030204" pitchFamily="34" charset="0"/>
                <a:ea typeface="DengXian" panose="02010600030101010101" pitchFamily="2" charset="-122"/>
                <a:cs typeface="Times New Roman" panose="02020603050405020304" pitchFamily="18" charset="0"/>
              </a:rPr>
              <a:t>: Unicef</a:t>
            </a:r>
          </a:p>
        </p:txBody>
      </p:sp>
    </p:spTree>
    <p:extLst>
      <p:ext uri="{BB962C8B-B14F-4D97-AF65-F5344CB8AC3E}">
        <p14:creationId xmlns:p14="http://schemas.microsoft.com/office/powerpoint/2010/main" val="42459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8449" y="656963"/>
            <a:ext cx="8178329" cy="667671"/>
          </a:xfrm>
        </p:spPr>
        <p:txBody>
          <a:bodyPr>
            <a:normAutofit/>
          </a:bodyPr>
          <a:lstStyle/>
          <a:p>
            <a:r>
              <a:rPr lang="es-ES" sz="3200" dirty="0"/>
              <a:t>Smart City and </a:t>
            </a:r>
            <a:r>
              <a:rPr lang="es-ES" sz="3200" dirty="0" err="1"/>
              <a:t>Community</a:t>
            </a:r>
            <a:r>
              <a:rPr lang="es-ES" sz="3200" dirty="0"/>
              <a:t> </a:t>
            </a:r>
            <a:r>
              <a:rPr lang="es-ES" sz="3200" dirty="0" err="1"/>
              <a:t>Initiatives</a:t>
            </a:r>
            <a:r>
              <a:rPr lang="es-ES" sz="3200" dirty="0"/>
              <a:t> </a:t>
            </a:r>
          </a:p>
        </p:txBody>
      </p:sp>
      <p:sp>
        <p:nvSpPr>
          <p:cNvPr id="4" name="Marcador de fecha 3"/>
          <p:cNvSpPr>
            <a:spLocks noGrp="1"/>
          </p:cNvSpPr>
          <p:nvPr>
            <p:ph type="dt" sz="half" idx="10"/>
          </p:nvPr>
        </p:nvSpPr>
        <p:spPr/>
        <p:txBody>
          <a:bodyPr/>
          <a:lstStyle/>
          <a:p>
            <a:fld id="{5095284D-3601-426B-9F6D-841444071E33}" type="datetime1">
              <a:rPr lang="en-IE" smtClean="0"/>
              <a:pPr/>
              <a:t>21/06/2016</a:t>
            </a:fld>
            <a:endParaRPr lang="en-IE" dirty="0"/>
          </a:p>
        </p:txBody>
      </p:sp>
      <p:sp>
        <p:nvSpPr>
          <p:cNvPr id="6" name="Marcador de número de diapositiva 5"/>
          <p:cNvSpPr>
            <a:spLocks noGrp="1"/>
          </p:cNvSpPr>
          <p:nvPr>
            <p:ph type="sldNum" sz="quarter" idx="12"/>
          </p:nvPr>
        </p:nvSpPr>
        <p:spPr/>
        <p:txBody>
          <a:bodyPr>
            <a:normAutofit/>
          </a:bodyPr>
          <a:lstStyle/>
          <a:p>
            <a:fld id="{0B8C24BA-8174-4A18-9E3F-421A8EFFD444}" type="slidenum">
              <a:rPr lang="en-IE" smtClean="0"/>
              <a:t>4</a:t>
            </a:fld>
            <a:endParaRPr lang="en-IE" dirty="0"/>
          </a:p>
        </p:txBody>
      </p:sp>
      <p:sp>
        <p:nvSpPr>
          <p:cNvPr id="10" name="Rectángulo 9"/>
          <p:cNvSpPr/>
          <p:nvPr/>
        </p:nvSpPr>
        <p:spPr>
          <a:xfrm>
            <a:off x="4672881" y="4684175"/>
            <a:ext cx="3768174" cy="1762021"/>
          </a:xfrm>
          <a:prstGeom prst="rect">
            <a:avLst/>
          </a:prstGeom>
        </p:spPr>
        <p:txBody>
          <a:bodyPr wrap="square">
            <a:spAutoFit/>
          </a:bodyPr>
          <a:lstStyle/>
          <a:p>
            <a:pPr>
              <a:spcBef>
                <a:spcPts val="450"/>
              </a:spcBef>
            </a:pPr>
            <a:r>
              <a:rPr lang="en-US" sz="1600" b="1"/>
              <a:t>European </a:t>
            </a:r>
            <a:r>
              <a:rPr lang="en-US" sz="1600" b="1" dirty="0"/>
              <a:t>Horizon2020:</a:t>
            </a:r>
          </a:p>
          <a:p>
            <a:pPr marL="214313" indent="-214313">
              <a:spcBef>
                <a:spcPts val="450"/>
              </a:spcBef>
              <a:buFont typeface="Arial" panose="020B0604020202020204" pitchFamily="34" charset="0"/>
              <a:buChar char="•"/>
            </a:pPr>
            <a:r>
              <a:rPr lang="en-US" sz="1600" dirty="0"/>
              <a:t>Smart Cities &amp; Communities: Low energy district</a:t>
            </a:r>
          </a:p>
          <a:p>
            <a:pPr marL="214313" indent="-214313">
              <a:spcBef>
                <a:spcPts val="450"/>
              </a:spcBef>
              <a:buFont typeface="Arial" panose="020B0604020202020204" pitchFamily="34" charset="0"/>
              <a:buChar char="•"/>
            </a:pPr>
            <a:r>
              <a:rPr lang="en-US" altLang="es-ES" sz="1600" dirty="0"/>
              <a:t>Digital Agenda for Europe</a:t>
            </a:r>
            <a:endParaRPr lang="en-US" sz="1600" dirty="0"/>
          </a:p>
          <a:p>
            <a:pPr marL="214313" indent="-214313">
              <a:spcBef>
                <a:spcPts val="450"/>
              </a:spcBef>
              <a:buFont typeface="Arial" panose="020B0604020202020204" pitchFamily="34" charset="0"/>
              <a:buChar char="•"/>
            </a:pPr>
            <a:r>
              <a:rPr lang="en-US" sz="1600" dirty="0"/>
              <a:t>European Innovation Partnership on Smart Cities and Communities </a:t>
            </a:r>
          </a:p>
        </p:txBody>
      </p:sp>
      <p:sp>
        <p:nvSpPr>
          <p:cNvPr id="3" name="Rectángulo 2"/>
          <p:cNvSpPr/>
          <p:nvPr/>
        </p:nvSpPr>
        <p:spPr>
          <a:xfrm>
            <a:off x="348449" y="4645884"/>
            <a:ext cx="4324432" cy="2008242"/>
          </a:xfrm>
          <a:prstGeom prst="rect">
            <a:avLst/>
          </a:prstGeom>
        </p:spPr>
        <p:txBody>
          <a:bodyPr wrap="square">
            <a:spAutoFit/>
          </a:bodyPr>
          <a:lstStyle/>
          <a:p>
            <a:pPr>
              <a:spcBef>
                <a:spcPts val="450"/>
              </a:spcBef>
            </a:pPr>
            <a:r>
              <a:rPr lang="en-US" sz="1600" b="1" dirty="0"/>
              <a:t>FP7-SMARTCITIES-2013:</a:t>
            </a:r>
          </a:p>
          <a:p>
            <a:pPr marL="214313" indent="-214313">
              <a:spcBef>
                <a:spcPts val="450"/>
              </a:spcBef>
              <a:buFont typeface="Arial" panose="020B0604020202020204" pitchFamily="34" charset="0"/>
              <a:buChar char="•"/>
            </a:pPr>
            <a:r>
              <a:rPr lang="en-US" sz="1600" dirty="0"/>
              <a:t>E-balance project, smart energy management</a:t>
            </a:r>
          </a:p>
          <a:p>
            <a:pPr marL="214313" indent="-214313">
              <a:spcBef>
                <a:spcPts val="450"/>
              </a:spcBef>
              <a:buFont typeface="Arial" panose="020B0604020202020204" pitchFamily="34" charset="0"/>
              <a:buChar char="•"/>
            </a:pPr>
            <a:r>
              <a:rPr lang="en-US" sz="1600" dirty="0"/>
              <a:t>R2CITIES, 15 cities and communities, “My Smart City District”</a:t>
            </a:r>
          </a:p>
          <a:p>
            <a:pPr marL="214313" indent="-214313">
              <a:spcBef>
                <a:spcPts val="450"/>
              </a:spcBef>
              <a:buFont typeface="Arial" panose="020B0604020202020204" pitchFamily="34" charset="0"/>
              <a:buChar char="•"/>
            </a:pPr>
            <a:r>
              <a:rPr lang="en-US" sz="1600" dirty="0"/>
              <a:t>CONCERTO for building and district energy efficiency innovation</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62" y="1732736"/>
            <a:ext cx="8209799" cy="2568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 name="Imagen 7"/>
          <p:cNvPicPr/>
          <p:nvPr/>
        </p:nvPicPr>
        <p:blipFill rotWithShape="1">
          <a:blip r:embed="rId4">
            <a:extLst>
              <a:ext uri="{28A0092B-C50C-407E-A947-70E740481C1C}">
                <a14:useLocalDpi xmlns:a14="http://schemas.microsoft.com/office/drawing/2010/main" val="0"/>
              </a:ext>
            </a:extLst>
          </a:blip>
          <a:srcRect l="87259" b="58719"/>
          <a:stretch/>
        </p:blipFill>
        <p:spPr bwMode="auto">
          <a:xfrm>
            <a:off x="7609962" y="1674705"/>
            <a:ext cx="1173993" cy="1125720"/>
          </a:xfrm>
          <a:prstGeom prst="rect">
            <a:avLst/>
          </a:prstGeom>
          <a:noFill/>
          <a:ln>
            <a:noFill/>
          </a:ln>
          <a:effectLst/>
        </p:spPr>
      </p:pic>
    </p:spTree>
    <p:extLst>
      <p:ext uri="{BB962C8B-B14F-4D97-AF65-F5344CB8AC3E}">
        <p14:creationId xmlns:p14="http://schemas.microsoft.com/office/powerpoint/2010/main" val="226733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393" y="373772"/>
            <a:ext cx="8413098" cy="772032"/>
          </a:xfrm>
        </p:spPr>
        <p:txBody>
          <a:bodyPr vert="horz" lIns="91440" tIns="45720" rIns="91440" bIns="45720" rtlCol="0" anchor="b">
            <a:noAutofit/>
          </a:bodyPr>
          <a:lstStyle/>
          <a:p>
            <a:r>
              <a:rPr lang="es-ES" sz="3200" dirty="0" err="1"/>
              <a:t>Information-driven</a:t>
            </a:r>
            <a:r>
              <a:rPr lang="es-ES" sz="3200" dirty="0"/>
              <a:t> </a:t>
            </a:r>
            <a:r>
              <a:rPr lang="es-ES" sz="3200" dirty="0" err="1"/>
              <a:t>energy</a:t>
            </a:r>
            <a:r>
              <a:rPr lang="es-ES" sz="3200" dirty="0"/>
              <a:t> </a:t>
            </a:r>
            <a:r>
              <a:rPr lang="es-ES" sz="3200" dirty="0" err="1"/>
              <a:t>management</a:t>
            </a:r>
            <a:endParaRPr lang="es-ES" sz="3200" dirty="0"/>
          </a:p>
        </p:txBody>
      </p:sp>
      <p:sp>
        <p:nvSpPr>
          <p:cNvPr id="4" name="Marcador de fecha 3"/>
          <p:cNvSpPr>
            <a:spLocks noGrp="1"/>
          </p:cNvSpPr>
          <p:nvPr>
            <p:ph type="dt" sz="half" idx="10"/>
          </p:nvPr>
        </p:nvSpPr>
        <p:spPr/>
        <p:txBody>
          <a:bodyPr/>
          <a:lstStyle/>
          <a:p>
            <a:fld id="{5095284D-3601-426B-9F6D-841444071E33}" type="datetime1">
              <a:rPr lang="en-IE" smtClean="0"/>
              <a:pPr/>
              <a:t>21/06/2016</a:t>
            </a:fld>
            <a:endParaRPr lang="en-IE" dirty="0"/>
          </a:p>
        </p:txBody>
      </p:sp>
      <p:sp>
        <p:nvSpPr>
          <p:cNvPr id="6" name="Marcador de número de diapositiva 5"/>
          <p:cNvSpPr>
            <a:spLocks noGrp="1"/>
          </p:cNvSpPr>
          <p:nvPr>
            <p:ph type="sldNum" sz="quarter" idx="12"/>
          </p:nvPr>
        </p:nvSpPr>
        <p:spPr/>
        <p:txBody>
          <a:bodyPr>
            <a:normAutofit/>
          </a:bodyPr>
          <a:lstStyle/>
          <a:p>
            <a:fld id="{0B8C24BA-8174-4A18-9E3F-421A8EFFD444}" type="slidenum">
              <a:rPr lang="en-IE" smtClean="0"/>
              <a:t>5</a:t>
            </a:fld>
            <a:endParaRPr lang="en-IE" dirty="0"/>
          </a:p>
        </p:txBody>
      </p:sp>
      <p:pic>
        <p:nvPicPr>
          <p:cNvPr id="8" name="Imagen 7"/>
          <p:cNvPicPr/>
          <p:nvPr/>
        </p:nvPicPr>
        <p:blipFill rotWithShape="1">
          <a:blip r:embed="rId2">
            <a:extLst>
              <a:ext uri="{28A0092B-C50C-407E-A947-70E740481C1C}">
                <a14:useLocalDpi xmlns:a14="http://schemas.microsoft.com/office/drawing/2010/main" val="0"/>
              </a:ext>
            </a:extLst>
          </a:blip>
          <a:srcRect l="1990" r="15326" b="2214"/>
          <a:stretch/>
        </p:blipFill>
        <p:spPr bwMode="auto">
          <a:xfrm>
            <a:off x="1007426" y="1324264"/>
            <a:ext cx="6457063" cy="4012846"/>
          </a:xfrm>
          <a:prstGeom prst="rect">
            <a:avLst/>
          </a:prstGeom>
          <a:noFill/>
          <a:ln>
            <a:noFill/>
          </a:ln>
          <a:effectLst/>
          <a:extLst>
            <a:ext uri="{53640926-AAD7-44D8-BBD7-CCE9431645EC}">
              <a14:shadowObscured xmlns:a14="http://schemas.microsoft.com/office/drawing/2010/main"/>
            </a:ext>
          </a:extLst>
        </p:spPr>
      </p:pic>
      <p:sp>
        <p:nvSpPr>
          <p:cNvPr id="9" name="Rectángulo 8"/>
          <p:cNvSpPr/>
          <p:nvPr/>
        </p:nvSpPr>
        <p:spPr>
          <a:xfrm>
            <a:off x="344949" y="5527511"/>
            <a:ext cx="8096105" cy="1795363"/>
          </a:xfrm>
          <a:prstGeom prst="rect">
            <a:avLst/>
          </a:prstGeom>
        </p:spPr>
        <p:txBody>
          <a:bodyPr wrap="square">
            <a:spAutoFit/>
          </a:bodyPr>
          <a:lstStyle/>
          <a:p>
            <a:pPr>
              <a:spcBef>
                <a:spcPts val="450"/>
              </a:spcBef>
            </a:pPr>
            <a:r>
              <a:rPr lang="en-US" sz="1600" b="1" dirty="0"/>
              <a:t>Integration of district and building </a:t>
            </a:r>
          </a:p>
          <a:p>
            <a:pPr marL="257175" indent="-257175">
              <a:spcBef>
                <a:spcPts val="450"/>
              </a:spcBef>
              <a:buFont typeface="Arial" panose="020B0604020202020204" pitchFamily="34" charset="0"/>
              <a:buChar char="•"/>
            </a:pPr>
            <a:r>
              <a:rPr lang="en-US" sz="1600" b="1" dirty="0"/>
              <a:t>Interaction</a:t>
            </a:r>
            <a:r>
              <a:rPr lang="en-US" sz="1600" dirty="0"/>
              <a:t> between supply side and demand side: Demand Side Management</a:t>
            </a:r>
          </a:p>
          <a:p>
            <a:pPr marL="257175" indent="-257175">
              <a:spcBef>
                <a:spcPts val="450"/>
              </a:spcBef>
              <a:buFont typeface="Arial" panose="020B0604020202020204" pitchFamily="34" charset="0"/>
              <a:buChar char="•"/>
            </a:pPr>
            <a:r>
              <a:rPr lang="en-US" sz="1600" b="1" dirty="0"/>
              <a:t>Information sharing </a:t>
            </a:r>
            <a:r>
              <a:rPr lang="en-US" sz="1600" dirty="0"/>
              <a:t>between energy-related multi-domains </a:t>
            </a:r>
          </a:p>
          <a:p>
            <a:pPr marL="257175" indent="-257175">
              <a:spcBef>
                <a:spcPts val="450"/>
              </a:spcBef>
              <a:buFont typeface="Arial" panose="020B0604020202020204" pitchFamily="34" charset="0"/>
              <a:buChar char="•"/>
            </a:pPr>
            <a:r>
              <a:rPr lang="en-US" sz="1600" b="1" i="1" dirty="0"/>
              <a:t>Challenge</a:t>
            </a:r>
            <a:r>
              <a:rPr lang="en-US" sz="1600" i="1" dirty="0"/>
              <a:t> in addressing multi-level energy efficiency</a:t>
            </a:r>
          </a:p>
          <a:p>
            <a:pPr marL="257175" indent="-257175">
              <a:spcBef>
                <a:spcPts val="450"/>
              </a:spcBef>
              <a:buFont typeface="Arial" panose="020B0604020202020204" pitchFamily="34" charset="0"/>
              <a:buChar char="•"/>
            </a:pPr>
            <a:endParaRPr lang="en-US" sz="1500" dirty="0"/>
          </a:p>
          <a:p>
            <a:pPr marL="257175" indent="-257175">
              <a:buFont typeface="Arial" panose="020B0604020202020204" pitchFamily="34" charset="0"/>
              <a:buChar char="•"/>
            </a:pPr>
            <a:endParaRPr lang="en-US" sz="1500" dirty="0"/>
          </a:p>
        </p:txBody>
      </p:sp>
    </p:spTree>
    <p:extLst>
      <p:ext uri="{BB962C8B-B14F-4D97-AF65-F5344CB8AC3E}">
        <p14:creationId xmlns:p14="http://schemas.microsoft.com/office/powerpoint/2010/main" val="3762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1644" y="1122069"/>
            <a:ext cx="8031952" cy="487870"/>
          </a:xfrm>
        </p:spPr>
        <p:txBody>
          <a:bodyPr>
            <a:normAutofit fontScale="90000"/>
          </a:bodyPr>
          <a:lstStyle/>
          <a:p>
            <a:r>
              <a:rPr lang="es-ES" dirty="0" err="1"/>
              <a:t>Opportunities</a:t>
            </a:r>
            <a:r>
              <a:rPr lang="es-ES" dirty="0"/>
              <a:t> and </a:t>
            </a:r>
            <a:r>
              <a:rPr lang="es-ES" dirty="0" err="1"/>
              <a:t>Challenges</a:t>
            </a:r>
            <a:r>
              <a:rPr lang="es-ES" dirty="0"/>
              <a:t> in </a:t>
            </a:r>
            <a:r>
              <a:rPr lang="es-ES" dirty="0" err="1"/>
              <a:t>Generated</a:t>
            </a:r>
            <a:r>
              <a:rPr lang="es-ES" dirty="0"/>
              <a:t> Big Data </a:t>
            </a:r>
          </a:p>
        </p:txBody>
      </p:sp>
      <p:sp>
        <p:nvSpPr>
          <p:cNvPr id="6" name="Marcador de número de diapositiva 5"/>
          <p:cNvSpPr>
            <a:spLocks noGrp="1"/>
          </p:cNvSpPr>
          <p:nvPr>
            <p:ph type="sldNum" sz="quarter" idx="12"/>
          </p:nvPr>
        </p:nvSpPr>
        <p:spPr/>
        <p:txBody>
          <a:bodyPr>
            <a:normAutofit/>
          </a:bodyPr>
          <a:lstStyle/>
          <a:p>
            <a:fld id="{0B8C24BA-8174-4A18-9E3F-421A8EFFD444}" type="slidenum">
              <a:rPr lang="en-IE" smtClean="0"/>
              <a:t>6</a:t>
            </a:fld>
            <a:endParaRPr lang="en-IE" dirty="0"/>
          </a:p>
        </p:txBody>
      </p:sp>
      <p:sp>
        <p:nvSpPr>
          <p:cNvPr id="14" name="Rectángulo 13"/>
          <p:cNvSpPr/>
          <p:nvPr/>
        </p:nvSpPr>
        <p:spPr>
          <a:xfrm>
            <a:off x="402592" y="1789926"/>
            <a:ext cx="4874705" cy="1477328"/>
          </a:xfrm>
          <a:prstGeom prst="rect">
            <a:avLst/>
          </a:prstGeom>
        </p:spPr>
        <p:txBody>
          <a:bodyPr wrap="square">
            <a:spAutoFit/>
          </a:bodyPr>
          <a:lstStyle/>
          <a:p>
            <a:r>
              <a:rPr lang="en-US" b="1" dirty="0"/>
              <a:t>Opportunities: </a:t>
            </a:r>
          </a:p>
          <a:p>
            <a:pPr marL="257175" indent="-257175">
              <a:buFont typeface="Arial" panose="020B0604020202020204" pitchFamily="34" charset="0"/>
              <a:buChar char="•"/>
            </a:pPr>
            <a:r>
              <a:rPr lang="en-US" dirty="0"/>
              <a:t>New analysis possibility – Data-driven decision </a:t>
            </a:r>
          </a:p>
          <a:p>
            <a:pPr marL="257175" indent="-257175">
              <a:buFont typeface="Arial" panose="020B0604020202020204" pitchFamily="34" charset="0"/>
              <a:buChar char="•"/>
            </a:pPr>
            <a:r>
              <a:rPr lang="en-US" dirty="0"/>
              <a:t>Insights in potential energy performance improvement </a:t>
            </a:r>
          </a:p>
        </p:txBody>
      </p:sp>
      <p:sp>
        <p:nvSpPr>
          <p:cNvPr id="23" name="40 Elipse"/>
          <p:cNvSpPr/>
          <p:nvPr/>
        </p:nvSpPr>
        <p:spPr>
          <a:xfrm>
            <a:off x="6358462" y="1811862"/>
            <a:ext cx="1182608" cy="52940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dirty="0"/>
          </a:p>
        </p:txBody>
      </p:sp>
      <p:sp>
        <p:nvSpPr>
          <p:cNvPr id="26" name="41 Elipse"/>
          <p:cNvSpPr/>
          <p:nvPr/>
        </p:nvSpPr>
        <p:spPr>
          <a:xfrm>
            <a:off x="7264516" y="2368957"/>
            <a:ext cx="1125026" cy="56697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dirty="0"/>
          </a:p>
        </p:txBody>
      </p:sp>
      <p:sp>
        <p:nvSpPr>
          <p:cNvPr id="27" name="42 CuadroTexto"/>
          <p:cNvSpPr txBox="1"/>
          <p:nvPr/>
        </p:nvSpPr>
        <p:spPr>
          <a:xfrm>
            <a:off x="6412320" y="1856607"/>
            <a:ext cx="1139780" cy="461665"/>
          </a:xfrm>
          <a:prstGeom prst="rect">
            <a:avLst/>
          </a:prstGeom>
          <a:noFill/>
        </p:spPr>
        <p:txBody>
          <a:bodyPr wrap="square" rtlCol="0">
            <a:spAutoFit/>
          </a:bodyPr>
          <a:lstStyle/>
          <a:p>
            <a:pPr algn="ctr"/>
            <a:r>
              <a:rPr lang="en-US" sz="1200" dirty="0">
                <a:solidFill>
                  <a:schemeClr val="bg1"/>
                </a:solidFill>
              </a:rPr>
              <a:t>Massive data generation</a:t>
            </a:r>
          </a:p>
        </p:txBody>
      </p:sp>
      <p:sp>
        <p:nvSpPr>
          <p:cNvPr id="28" name="43 CuadroTexto"/>
          <p:cNvSpPr txBox="1"/>
          <p:nvPr/>
        </p:nvSpPr>
        <p:spPr>
          <a:xfrm>
            <a:off x="7208293" y="2292147"/>
            <a:ext cx="1266686" cy="646331"/>
          </a:xfrm>
          <a:prstGeom prst="rect">
            <a:avLst/>
          </a:prstGeom>
          <a:noFill/>
        </p:spPr>
        <p:txBody>
          <a:bodyPr wrap="square" rtlCol="0">
            <a:spAutoFit/>
          </a:bodyPr>
          <a:lstStyle/>
          <a:p>
            <a:pPr algn="ctr"/>
            <a:r>
              <a:rPr lang="en-US" sz="1200" dirty="0">
                <a:solidFill>
                  <a:schemeClr val="bg1"/>
                </a:solidFill>
              </a:rPr>
              <a:t>New management needs</a:t>
            </a:r>
          </a:p>
        </p:txBody>
      </p:sp>
      <p:sp>
        <p:nvSpPr>
          <p:cNvPr id="29" name="44 Elipse"/>
          <p:cNvSpPr/>
          <p:nvPr/>
        </p:nvSpPr>
        <p:spPr>
          <a:xfrm>
            <a:off x="6332439" y="2947903"/>
            <a:ext cx="1185905" cy="61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0" name="45 CuadroTexto"/>
          <p:cNvSpPr txBox="1"/>
          <p:nvPr/>
        </p:nvSpPr>
        <p:spPr>
          <a:xfrm>
            <a:off x="6317654" y="3060142"/>
            <a:ext cx="1250403" cy="461665"/>
          </a:xfrm>
          <a:prstGeom prst="rect">
            <a:avLst/>
          </a:prstGeom>
          <a:noFill/>
        </p:spPr>
        <p:txBody>
          <a:bodyPr wrap="square" rtlCol="0">
            <a:spAutoFit/>
          </a:bodyPr>
          <a:lstStyle/>
          <a:p>
            <a:pPr algn="ctr"/>
            <a:r>
              <a:rPr lang="en-US" sz="1200" dirty="0">
                <a:solidFill>
                  <a:schemeClr val="bg1"/>
                </a:solidFill>
              </a:rPr>
              <a:t>New analysis possibility</a:t>
            </a:r>
          </a:p>
        </p:txBody>
      </p:sp>
      <p:sp>
        <p:nvSpPr>
          <p:cNvPr id="31" name="46 Elipse"/>
          <p:cNvSpPr/>
          <p:nvPr/>
        </p:nvSpPr>
        <p:spPr>
          <a:xfrm>
            <a:off x="5475952" y="2380524"/>
            <a:ext cx="1125026" cy="566972"/>
          </a:xfrm>
          <a:prstGeom prst="ellipse">
            <a:avLst/>
          </a:prstGeom>
          <a:solidFill>
            <a:srgbClr val="71036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dirty="0"/>
          </a:p>
        </p:txBody>
      </p:sp>
      <p:sp>
        <p:nvSpPr>
          <p:cNvPr id="32" name="47 CuadroTexto"/>
          <p:cNvSpPr txBox="1"/>
          <p:nvPr/>
        </p:nvSpPr>
        <p:spPr>
          <a:xfrm>
            <a:off x="5456155" y="2450005"/>
            <a:ext cx="1155830" cy="646331"/>
          </a:xfrm>
          <a:prstGeom prst="rect">
            <a:avLst/>
          </a:prstGeom>
          <a:noFill/>
        </p:spPr>
        <p:txBody>
          <a:bodyPr wrap="square" rtlCol="0">
            <a:spAutoFit/>
          </a:bodyPr>
          <a:lstStyle/>
          <a:p>
            <a:pPr algn="ctr"/>
            <a:r>
              <a:rPr lang="en-US" sz="1200" dirty="0">
                <a:solidFill>
                  <a:schemeClr val="bg1"/>
                </a:solidFill>
              </a:rPr>
              <a:t>New hard and soft systems</a:t>
            </a:r>
          </a:p>
        </p:txBody>
      </p:sp>
      <p:sp>
        <p:nvSpPr>
          <p:cNvPr id="33" name="49 Flecha a la derecha con bandas"/>
          <p:cNvSpPr/>
          <p:nvPr/>
        </p:nvSpPr>
        <p:spPr>
          <a:xfrm rot="1988512">
            <a:off x="7500931" y="2194438"/>
            <a:ext cx="374707" cy="135203"/>
          </a:xfrm>
          <a:prstGeom prst="stripedRight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50 Flecha a la derecha con bandas"/>
          <p:cNvSpPr/>
          <p:nvPr/>
        </p:nvSpPr>
        <p:spPr>
          <a:xfrm rot="8149947">
            <a:off x="7456819" y="3003325"/>
            <a:ext cx="372095" cy="145562"/>
          </a:xfrm>
          <a:prstGeom prst="stripedRight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51 Flecha a la derecha con bandas"/>
          <p:cNvSpPr/>
          <p:nvPr/>
        </p:nvSpPr>
        <p:spPr>
          <a:xfrm rot="18867550">
            <a:off x="6032682" y="2194755"/>
            <a:ext cx="382250" cy="144526"/>
          </a:xfrm>
          <a:prstGeom prst="stripedRight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52 Flecha a la derecha con bandas"/>
          <p:cNvSpPr/>
          <p:nvPr/>
        </p:nvSpPr>
        <p:spPr>
          <a:xfrm rot="13059048">
            <a:off x="6042272" y="2985403"/>
            <a:ext cx="368831" cy="145502"/>
          </a:xfrm>
          <a:prstGeom prst="stripedRight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ectángulo 37"/>
          <p:cNvSpPr/>
          <p:nvPr/>
        </p:nvSpPr>
        <p:spPr>
          <a:xfrm>
            <a:off x="374476" y="3671285"/>
            <a:ext cx="4981295" cy="2031325"/>
          </a:xfrm>
          <a:prstGeom prst="rect">
            <a:avLst/>
          </a:prstGeom>
        </p:spPr>
        <p:txBody>
          <a:bodyPr wrap="square">
            <a:spAutoFit/>
          </a:bodyPr>
          <a:lstStyle/>
          <a:p>
            <a:r>
              <a:rPr lang="en-US" b="1" dirty="0"/>
              <a:t>Challenges: </a:t>
            </a:r>
          </a:p>
          <a:p>
            <a:pPr marL="257175" indent="-257175">
              <a:buFont typeface="Arial" panose="020B0604020202020204" pitchFamily="34" charset="0"/>
              <a:buChar char="•"/>
            </a:pPr>
            <a:r>
              <a:rPr lang="en-US" dirty="0"/>
              <a:t>How to choose the ¨master data¨ and make sense of it</a:t>
            </a:r>
            <a:endParaRPr lang="es-ES" dirty="0"/>
          </a:p>
          <a:p>
            <a:pPr marL="257175" indent="-257175">
              <a:buFont typeface="Arial" panose="020B0604020202020204" pitchFamily="34" charset="0"/>
              <a:buChar char="•"/>
            </a:pPr>
            <a:r>
              <a:rPr lang="en-US" dirty="0"/>
              <a:t>Cross-domain data interoperability</a:t>
            </a:r>
          </a:p>
          <a:p>
            <a:pPr marL="257175" indent="-257175">
              <a:buFont typeface="Arial" panose="020B0604020202020204" pitchFamily="34" charset="0"/>
              <a:buChar char="•"/>
            </a:pPr>
            <a:r>
              <a:rPr lang="en-US" dirty="0"/>
              <a:t>A structured approach to ensure the data analysis address </a:t>
            </a:r>
            <a:r>
              <a:rPr lang="en-US" u="sng" dirty="0"/>
              <a:t>stakeholders´ energy performance goals</a:t>
            </a:r>
            <a:endParaRPr lang="es-ES" u="sng" dirty="0"/>
          </a:p>
        </p:txBody>
      </p:sp>
    </p:spTree>
    <p:extLst>
      <p:ext uri="{BB962C8B-B14F-4D97-AF65-F5344CB8AC3E}">
        <p14:creationId xmlns:p14="http://schemas.microsoft.com/office/powerpoint/2010/main" val="104975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0355" y="775664"/>
            <a:ext cx="8199782" cy="802890"/>
          </a:xfrm>
        </p:spPr>
        <p:txBody>
          <a:bodyPr>
            <a:normAutofit fontScale="90000"/>
          </a:bodyPr>
          <a:lstStyle/>
          <a:p>
            <a:r>
              <a:rPr lang="es-ES" sz="2700" dirty="0"/>
              <a:t>A </a:t>
            </a:r>
            <a:r>
              <a:rPr lang="es-ES" sz="2700" dirty="0" err="1"/>
              <a:t>structured</a:t>
            </a:r>
            <a:r>
              <a:rPr lang="es-ES" sz="2700" dirty="0"/>
              <a:t> </a:t>
            </a:r>
            <a:r>
              <a:rPr lang="es-ES" sz="2700" dirty="0" err="1"/>
              <a:t>approach</a:t>
            </a:r>
            <a:r>
              <a:rPr lang="es-ES" sz="2700" dirty="0"/>
              <a:t> </a:t>
            </a:r>
            <a:r>
              <a:rPr lang="es-ES" sz="2700" dirty="0" err="1"/>
              <a:t>for</a:t>
            </a:r>
            <a:r>
              <a:rPr lang="es-ES" sz="2700" dirty="0"/>
              <a:t> </a:t>
            </a:r>
            <a:r>
              <a:rPr lang="es-ES" sz="2700" dirty="0" err="1"/>
              <a:t>energy</a:t>
            </a:r>
            <a:r>
              <a:rPr lang="es-ES" sz="2700" dirty="0"/>
              <a:t> performance </a:t>
            </a:r>
            <a:r>
              <a:rPr lang="es-ES" sz="2700" dirty="0" err="1"/>
              <a:t>analysis</a:t>
            </a:r>
            <a:r>
              <a:rPr lang="es-ES" sz="2700" dirty="0"/>
              <a:t>  </a:t>
            </a:r>
          </a:p>
        </p:txBody>
      </p:sp>
      <p:sp>
        <p:nvSpPr>
          <p:cNvPr id="4" name="Marcador de fecha 3"/>
          <p:cNvSpPr>
            <a:spLocks noGrp="1"/>
          </p:cNvSpPr>
          <p:nvPr>
            <p:ph type="dt" sz="half" idx="10"/>
          </p:nvPr>
        </p:nvSpPr>
        <p:spPr/>
        <p:txBody>
          <a:bodyPr/>
          <a:lstStyle/>
          <a:p>
            <a:fld id="{5095284D-3601-426B-9F6D-841444071E33}" type="datetime1">
              <a:rPr lang="en-IE" smtClean="0"/>
              <a:pPr/>
              <a:t>21/06/2016</a:t>
            </a:fld>
            <a:endParaRPr lang="en-IE" dirty="0"/>
          </a:p>
        </p:txBody>
      </p:sp>
      <p:sp>
        <p:nvSpPr>
          <p:cNvPr id="6" name="Marcador de número de diapositiva 5"/>
          <p:cNvSpPr>
            <a:spLocks noGrp="1"/>
          </p:cNvSpPr>
          <p:nvPr>
            <p:ph type="sldNum" sz="quarter" idx="12"/>
          </p:nvPr>
        </p:nvSpPr>
        <p:spPr/>
        <p:txBody>
          <a:bodyPr>
            <a:normAutofit/>
          </a:bodyPr>
          <a:lstStyle/>
          <a:p>
            <a:fld id="{0B8C24BA-8174-4A18-9E3F-421A8EFFD444}" type="slidenum">
              <a:rPr lang="en-IE" smtClean="0"/>
              <a:t>7</a:t>
            </a:fld>
            <a:endParaRPr lang="en-IE" dirty="0"/>
          </a:p>
        </p:txBody>
      </p:sp>
      <p:sp>
        <p:nvSpPr>
          <p:cNvPr id="8" name="Text Box 2"/>
          <p:cNvSpPr txBox="1">
            <a:spLocks noChangeArrowheads="1"/>
          </p:cNvSpPr>
          <p:nvPr/>
        </p:nvSpPr>
        <p:spPr bwMode="auto">
          <a:xfrm>
            <a:off x="2617538" y="2236303"/>
            <a:ext cx="2682979" cy="256032"/>
          </a:xfrm>
          <a:prstGeom prst="rect">
            <a:avLst/>
          </a:prstGeom>
          <a:solidFill>
            <a:srgbClr val="D9D9D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lvl="0" eaLnBrk="0" fontAlgn="base" hangingPunct="0">
              <a:spcBef>
                <a:spcPct val="0"/>
              </a:spcBef>
              <a:spcAft>
                <a:spcPct val="0"/>
              </a:spcAft>
            </a:pPr>
            <a:r>
              <a:rPr lang="es-ES" altLang="es-ES" sz="1200" dirty="0" err="1">
                <a:solidFill>
                  <a:srgbClr val="000000"/>
                </a:solidFill>
                <a:latin typeface="Times New Roman" panose="02020603050405020304" pitchFamily="18" charset="0"/>
              </a:rPr>
              <a:t>Task</a:t>
            </a:r>
            <a:r>
              <a:rPr lang="es-ES" altLang="es-ES" sz="1200" dirty="0">
                <a:solidFill>
                  <a:srgbClr val="000000"/>
                </a:solidFill>
                <a:latin typeface="Times New Roman" panose="02020603050405020304" pitchFamily="18" charset="0"/>
              </a:rPr>
              <a:t> 2 - </a:t>
            </a:r>
            <a:r>
              <a:rPr lang="es-ES" sz="1200" dirty="0" err="1">
                <a:solidFill>
                  <a:srgbClr val="000000"/>
                </a:solidFill>
                <a:latin typeface="Times New Roman" panose="02020603050405020304" pitchFamily="18" charset="0"/>
              </a:rPr>
              <a:t>Identify</a:t>
            </a:r>
            <a:r>
              <a:rPr lang="es-ES" sz="1200" dirty="0">
                <a:solidFill>
                  <a:srgbClr val="000000"/>
                </a:solidFill>
                <a:latin typeface="Times New Roman" panose="02020603050405020304" pitchFamily="18" charset="0"/>
              </a:rPr>
              <a:t> </a:t>
            </a:r>
            <a:r>
              <a:rPr lang="es-ES" sz="1200" dirty="0" err="1">
                <a:solidFill>
                  <a:srgbClr val="000000"/>
                </a:solidFill>
                <a:latin typeface="Times New Roman" panose="02020603050405020304" pitchFamily="18" charset="0"/>
              </a:rPr>
              <a:t>stakeholders</a:t>
            </a:r>
            <a:r>
              <a:rPr lang="es-ES" sz="1200" dirty="0">
                <a:solidFill>
                  <a:srgbClr val="000000"/>
                </a:solidFill>
                <a:latin typeface="Times New Roman" panose="02020603050405020304" pitchFamily="18" charset="0"/>
              </a:rPr>
              <a:t>´ role </a:t>
            </a:r>
            <a:endParaRPr lang="es-ES" altLang="es-ES" sz="1200" dirty="0">
              <a:solidFill>
                <a:srgbClr val="000000"/>
              </a:solidFill>
              <a:latin typeface="Times New Roman" panose="02020603050405020304" pitchFamily="18" charset="0"/>
            </a:endParaRPr>
          </a:p>
        </p:txBody>
      </p:sp>
      <p:sp>
        <p:nvSpPr>
          <p:cNvPr id="9" name="Terminador 38"/>
          <p:cNvSpPr/>
          <p:nvPr/>
        </p:nvSpPr>
        <p:spPr>
          <a:xfrm>
            <a:off x="2493504" y="1708065"/>
            <a:ext cx="2925598" cy="398073"/>
          </a:xfrm>
          <a:prstGeom prst="flowChartTermina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rgbClr val="000000"/>
                </a:solidFill>
                <a:latin typeface="Times New Roman" panose="02020603050405020304" pitchFamily="18" charset="0"/>
              </a:rPr>
              <a:t>Task1 - </a:t>
            </a:r>
            <a:r>
              <a:rPr lang="es-ES" sz="1200" dirty="0" err="1">
                <a:solidFill>
                  <a:srgbClr val="000000"/>
                </a:solidFill>
                <a:latin typeface="Times New Roman" panose="02020603050405020304" pitchFamily="18" charset="0"/>
              </a:rPr>
              <a:t>Integrated</a:t>
            </a:r>
            <a:r>
              <a:rPr lang="es-ES" sz="1200" dirty="0">
                <a:solidFill>
                  <a:srgbClr val="000000"/>
                </a:solidFill>
                <a:latin typeface="Times New Roman" panose="02020603050405020304" pitchFamily="18" charset="0"/>
              </a:rPr>
              <a:t> </a:t>
            </a:r>
            <a:r>
              <a:rPr lang="es-ES" sz="1200" dirty="0" err="1">
                <a:solidFill>
                  <a:srgbClr val="000000"/>
                </a:solidFill>
                <a:latin typeface="Times New Roman" panose="02020603050405020304" pitchFamily="18" charset="0"/>
              </a:rPr>
              <a:t>energy</a:t>
            </a:r>
            <a:r>
              <a:rPr lang="es-ES" sz="1200" dirty="0">
                <a:solidFill>
                  <a:srgbClr val="000000"/>
                </a:solidFill>
                <a:latin typeface="Times New Roman" panose="02020603050405020304" pitchFamily="18" charset="0"/>
              </a:rPr>
              <a:t> </a:t>
            </a:r>
            <a:r>
              <a:rPr lang="es-ES" sz="1200" dirty="0" err="1">
                <a:solidFill>
                  <a:srgbClr val="000000"/>
                </a:solidFill>
                <a:latin typeface="Times New Roman" panose="02020603050405020304" pitchFamily="18" charset="0"/>
              </a:rPr>
              <a:t>management</a:t>
            </a:r>
            <a:r>
              <a:rPr lang="es-ES" sz="1200" dirty="0">
                <a:solidFill>
                  <a:srgbClr val="000000"/>
                </a:solidFill>
                <a:latin typeface="Times New Roman" panose="02020603050405020304" pitchFamily="18" charset="0"/>
              </a:rPr>
              <a:t> </a:t>
            </a:r>
            <a:r>
              <a:rPr lang="es-ES" sz="1200" dirty="0" err="1">
                <a:solidFill>
                  <a:srgbClr val="000000"/>
                </a:solidFill>
                <a:latin typeface="Times New Roman" panose="02020603050405020304" pitchFamily="18" charset="0"/>
              </a:rPr>
              <a:t>context</a:t>
            </a:r>
            <a:r>
              <a:rPr lang="es-ES" sz="1200" dirty="0">
                <a:solidFill>
                  <a:srgbClr val="000000"/>
                </a:solidFill>
                <a:latin typeface="Times New Roman" panose="02020603050405020304" pitchFamily="18" charset="0"/>
              </a:rPr>
              <a:t> </a:t>
            </a:r>
            <a:r>
              <a:rPr lang="es-ES" sz="1200" dirty="0" err="1">
                <a:solidFill>
                  <a:srgbClr val="000000"/>
                </a:solidFill>
                <a:latin typeface="Times New Roman" panose="02020603050405020304" pitchFamily="18" charset="0"/>
              </a:rPr>
              <a:t>analysis</a:t>
            </a:r>
            <a:endParaRPr lang="es-ES" sz="1200" dirty="0">
              <a:solidFill>
                <a:srgbClr val="000000"/>
              </a:solidFill>
              <a:latin typeface="Times New Roman" panose="02020603050405020304" pitchFamily="18" charset="0"/>
            </a:endParaRPr>
          </a:p>
        </p:txBody>
      </p:sp>
      <p:sp>
        <p:nvSpPr>
          <p:cNvPr id="10" name="Text Box 2"/>
          <p:cNvSpPr txBox="1">
            <a:spLocks noChangeArrowheads="1"/>
          </p:cNvSpPr>
          <p:nvPr/>
        </p:nvSpPr>
        <p:spPr bwMode="auto">
          <a:xfrm>
            <a:off x="2617538" y="2641093"/>
            <a:ext cx="2682979" cy="266531"/>
          </a:xfrm>
          <a:prstGeom prst="rect">
            <a:avLst/>
          </a:prstGeom>
          <a:solidFill>
            <a:srgbClr val="D9D9D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eaLnBrk="0" fontAlgn="base" hangingPunct="0">
              <a:spcBef>
                <a:spcPct val="0"/>
              </a:spcBef>
              <a:spcAft>
                <a:spcPct val="0"/>
              </a:spcAft>
            </a:pPr>
            <a:r>
              <a:rPr lang="es-ES" altLang="es-ES" sz="1200" dirty="0" err="1">
                <a:solidFill>
                  <a:srgbClr val="000000"/>
                </a:solidFill>
                <a:latin typeface="Times New Roman" panose="02020603050405020304" pitchFamily="18" charset="0"/>
              </a:rPr>
              <a:t>Task</a:t>
            </a:r>
            <a:r>
              <a:rPr lang="es-ES" altLang="es-ES" sz="1200" dirty="0">
                <a:solidFill>
                  <a:srgbClr val="000000"/>
                </a:solidFill>
                <a:latin typeface="Times New Roman" panose="02020603050405020304" pitchFamily="18" charset="0"/>
              </a:rPr>
              <a:t> 3 - </a:t>
            </a:r>
            <a:r>
              <a:rPr lang="es-ES" altLang="es-ES" sz="1200" dirty="0" err="1">
                <a:solidFill>
                  <a:srgbClr val="000000"/>
                </a:solidFill>
                <a:latin typeface="Times New Roman" panose="02020603050405020304" pitchFamily="18" charset="0"/>
              </a:rPr>
              <a:t>Analyze</a:t>
            </a:r>
            <a:r>
              <a:rPr lang="es-ES" altLang="es-ES" sz="1200" dirty="0">
                <a:solidFill>
                  <a:srgbClr val="000000"/>
                </a:solidFill>
                <a:latin typeface="Times New Roman" panose="02020603050405020304" pitchFamily="18" charset="0"/>
              </a:rPr>
              <a:t> </a:t>
            </a:r>
            <a:r>
              <a:rPr lang="es-ES" altLang="es-ES" sz="1200" dirty="0" err="1">
                <a:solidFill>
                  <a:srgbClr val="000000"/>
                </a:solidFill>
                <a:latin typeface="Times New Roman" panose="02020603050405020304" pitchFamily="18" charset="0"/>
              </a:rPr>
              <a:t>stakeholders</a:t>
            </a:r>
            <a:r>
              <a:rPr lang="es-ES" altLang="es-ES" sz="1200" dirty="0">
                <a:solidFill>
                  <a:srgbClr val="000000"/>
                </a:solidFill>
                <a:latin typeface="Times New Roman" panose="02020603050405020304" pitchFamily="18" charset="0"/>
              </a:rPr>
              <a:t>´ </a:t>
            </a:r>
            <a:r>
              <a:rPr lang="es-ES" altLang="es-ES" sz="1200" dirty="0" err="1">
                <a:solidFill>
                  <a:srgbClr val="000000"/>
                </a:solidFill>
                <a:latin typeface="Times New Roman" panose="02020603050405020304" pitchFamily="18" charset="0"/>
              </a:rPr>
              <a:t>concerns</a:t>
            </a:r>
            <a:r>
              <a:rPr lang="es-ES" altLang="es-ES" sz="1200" dirty="0">
                <a:solidFill>
                  <a:srgbClr val="000000"/>
                </a:solidFill>
                <a:latin typeface="Times New Roman" panose="02020603050405020304" pitchFamily="18" charset="0"/>
              </a:rPr>
              <a:t>  </a:t>
            </a:r>
          </a:p>
        </p:txBody>
      </p:sp>
      <p:sp>
        <p:nvSpPr>
          <p:cNvPr id="11" name="Text Box 2"/>
          <p:cNvSpPr txBox="1">
            <a:spLocks noChangeArrowheads="1"/>
          </p:cNvSpPr>
          <p:nvPr/>
        </p:nvSpPr>
        <p:spPr bwMode="auto">
          <a:xfrm>
            <a:off x="2617538" y="3100701"/>
            <a:ext cx="2682979" cy="271285"/>
          </a:xfrm>
          <a:prstGeom prst="rect">
            <a:avLst/>
          </a:prstGeom>
          <a:solidFill>
            <a:srgbClr val="D9D9D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s-ES" altLang="es-ES" sz="1200" dirty="0" err="1">
                <a:solidFill>
                  <a:srgbClr val="000000"/>
                </a:solidFill>
                <a:latin typeface="Times New Roman" panose="02020603050405020304" pitchFamily="18" charset="0"/>
              </a:rPr>
              <a:t>Task</a:t>
            </a:r>
            <a:r>
              <a:rPr lang="es-ES" altLang="es-ES" sz="1200" dirty="0">
                <a:solidFill>
                  <a:srgbClr val="000000"/>
                </a:solidFill>
                <a:latin typeface="Times New Roman" panose="02020603050405020304" pitchFamily="18" charset="0"/>
              </a:rPr>
              <a:t> 4 - </a:t>
            </a:r>
            <a:r>
              <a:rPr lang="es-ES" altLang="es-ES" sz="1200" dirty="0" err="1">
                <a:solidFill>
                  <a:srgbClr val="000000"/>
                </a:solidFill>
                <a:latin typeface="Times New Roman" panose="02020603050405020304" pitchFamily="18" charset="0"/>
              </a:rPr>
              <a:t>Identify</a:t>
            </a:r>
            <a:r>
              <a:rPr lang="es-ES" altLang="es-ES" sz="1200" dirty="0">
                <a:solidFill>
                  <a:srgbClr val="000000"/>
                </a:solidFill>
                <a:latin typeface="Times New Roman" panose="02020603050405020304" pitchFamily="18" charset="0"/>
              </a:rPr>
              <a:t> and </a:t>
            </a:r>
            <a:r>
              <a:rPr lang="es-ES" altLang="es-ES" sz="1200" dirty="0" err="1">
                <a:solidFill>
                  <a:srgbClr val="000000"/>
                </a:solidFill>
                <a:latin typeface="Times New Roman" panose="02020603050405020304" pitchFamily="18" charset="0"/>
              </a:rPr>
              <a:t>Select</a:t>
            </a:r>
            <a:r>
              <a:rPr lang="es-ES" altLang="es-ES" sz="1200" dirty="0">
                <a:solidFill>
                  <a:srgbClr val="000000"/>
                </a:solidFill>
                <a:latin typeface="Times New Roman" panose="02020603050405020304" pitchFamily="18" charset="0"/>
              </a:rPr>
              <a:t> </a:t>
            </a:r>
            <a:r>
              <a:rPr lang="es-ES" altLang="es-ES" sz="1200" dirty="0" err="1">
                <a:solidFill>
                  <a:srgbClr val="000000"/>
                </a:solidFill>
                <a:latin typeface="Times New Roman" panose="02020603050405020304" pitchFamily="18" charset="0"/>
              </a:rPr>
              <a:t>Required</a:t>
            </a:r>
            <a:r>
              <a:rPr lang="es-ES" altLang="es-ES" sz="1200" dirty="0">
                <a:solidFill>
                  <a:srgbClr val="000000"/>
                </a:solidFill>
                <a:latin typeface="Times New Roman" panose="02020603050405020304" pitchFamily="18" charset="0"/>
              </a:rPr>
              <a:t> </a:t>
            </a:r>
            <a:r>
              <a:rPr lang="es-ES" altLang="es-ES" sz="1200" dirty="0" err="1">
                <a:solidFill>
                  <a:srgbClr val="000000"/>
                </a:solidFill>
                <a:latin typeface="Times New Roman" panose="02020603050405020304" pitchFamily="18" charset="0"/>
              </a:rPr>
              <a:t>KPIs</a:t>
            </a:r>
            <a:endParaRPr lang="es-ES" altLang="es-ES" sz="1200" dirty="0">
              <a:solidFill>
                <a:srgbClr val="000000"/>
              </a:solidFill>
              <a:latin typeface="Times New Roman" panose="02020603050405020304" pitchFamily="18" charset="0"/>
            </a:endParaRPr>
          </a:p>
        </p:txBody>
      </p:sp>
      <p:sp>
        <p:nvSpPr>
          <p:cNvPr id="12" name="Text Box 2"/>
          <p:cNvSpPr txBox="1">
            <a:spLocks noChangeArrowheads="1"/>
          </p:cNvSpPr>
          <p:nvPr/>
        </p:nvSpPr>
        <p:spPr bwMode="auto">
          <a:xfrm>
            <a:off x="2617537" y="4395386"/>
            <a:ext cx="2682978" cy="286362"/>
          </a:xfrm>
          <a:prstGeom prst="rect">
            <a:avLst/>
          </a:prstGeom>
          <a:solidFill>
            <a:srgbClr val="D9D9D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eaLnBrk="0" fontAlgn="base" hangingPunct="0">
              <a:spcBef>
                <a:spcPct val="0"/>
              </a:spcBef>
              <a:spcAft>
                <a:spcPct val="0"/>
              </a:spcAft>
            </a:pPr>
            <a:r>
              <a:rPr lang="es-ES" altLang="es-ES" sz="1200" dirty="0" err="1">
                <a:solidFill>
                  <a:srgbClr val="000000"/>
                </a:solidFill>
                <a:latin typeface="Times New Roman" panose="02020603050405020304" pitchFamily="18" charset="0"/>
              </a:rPr>
              <a:t>Task</a:t>
            </a:r>
            <a:r>
              <a:rPr lang="es-ES" altLang="es-ES" sz="1200" dirty="0">
                <a:solidFill>
                  <a:srgbClr val="000000"/>
                </a:solidFill>
                <a:latin typeface="Times New Roman" panose="02020603050405020304" pitchFamily="18" charset="0"/>
              </a:rPr>
              <a:t> 7 - </a:t>
            </a:r>
            <a:r>
              <a:rPr lang="es-ES" altLang="es-ES" sz="1200" dirty="0" err="1">
                <a:solidFill>
                  <a:srgbClr val="000000"/>
                </a:solidFill>
                <a:latin typeface="Times New Roman" panose="02020603050405020304" pitchFamily="18" charset="0"/>
              </a:rPr>
              <a:t>KPIs</a:t>
            </a:r>
            <a:r>
              <a:rPr lang="es-ES" altLang="es-ES" sz="1200" dirty="0">
                <a:solidFill>
                  <a:srgbClr val="000000"/>
                </a:solidFill>
                <a:latin typeface="Times New Roman" panose="02020603050405020304" pitchFamily="18" charset="0"/>
              </a:rPr>
              <a:t> </a:t>
            </a:r>
            <a:r>
              <a:rPr lang="es-ES" altLang="es-ES" sz="1200" dirty="0" err="1">
                <a:solidFill>
                  <a:srgbClr val="000000"/>
                </a:solidFill>
                <a:latin typeface="Times New Roman" panose="02020603050405020304" pitchFamily="18" charset="0"/>
              </a:rPr>
              <a:t>calculation</a:t>
            </a:r>
            <a:r>
              <a:rPr lang="es-ES" altLang="es-ES" sz="1200" dirty="0">
                <a:solidFill>
                  <a:srgbClr val="000000"/>
                </a:solidFill>
                <a:latin typeface="Times New Roman" panose="02020603050405020304" pitchFamily="18" charset="0"/>
              </a:rPr>
              <a:t> and </a:t>
            </a:r>
            <a:r>
              <a:rPr lang="es-ES" altLang="es-ES" sz="1200" dirty="0" err="1">
                <a:solidFill>
                  <a:srgbClr val="000000"/>
                </a:solidFill>
                <a:latin typeface="Times New Roman" panose="02020603050405020304" pitchFamily="18" charset="0"/>
              </a:rPr>
              <a:t>assessment</a:t>
            </a:r>
            <a:endParaRPr lang="es-ES" altLang="es-ES" sz="1200" dirty="0">
              <a:solidFill>
                <a:srgbClr val="000000"/>
              </a:solidFill>
              <a:latin typeface="Times New Roman" panose="02020603050405020304" pitchFamily="18" charset="0"/>
            </a:endParaRPr>
          </a:p>
        </p:txBody>
      </p:sp>
      <p:sp>
        <p:nvSpPr>
          <p:cNvPr id="13" name="Decisión 44"/>
          <p:cNvSpPr/>
          <p:nvPr/>
        </p:nvSpPr>
        <p:spPr>
          <a:xfrm>
            <a:off x="2982919" y="4811316"/>
            <a:ext cx="1943637" cy="520154"/>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s-ES" sz="1200" dirty="0">
                <a:solidFill>
                  <a:srgbClr val="000000"/>
                </a:solidFill>
                <a:latin typeface="Times New Roman" panose="02020603050405020304" pitchFamily="18" charset="0"/>
              </a:rPr>
              <a:t>Target</a:t>
            </a:r>
          </a:p>
          <a:p>
            <a:pPr algn="ctr" eaLnBrk="0" fontAlgn="base" hangingPunct="0">
              <a:spcBef>
                <a:spcPct val="0"/>
              </a:spcBef>
              <a:spcAft>
                <a:spcPct val="0"/>
              </a:spcAft>
            </a:pPr>
            <a:r>
              <a:rPr lang="es-ES" sz="1200" dirty="0">
                <a:solidFill>
                  <a:srgbClr val="000000"/>
                </a:solidFill>
                <a:latin typeface="Times New Roman" panose="02020603050405020304" pitchFamily="18" charset="0"/>
              </a:rPr>
              <a:t>performance</a:t>
            </a:r>
          </a:p>
        </p:txBody>
      </p:sp>
      <p:sp>
        <p:nvSpPr>
          <p:cNvPr id="14" name="Terminador 45"/>
          <p:cNvSpPr/>
          <p:nvPr/>
        </p:nvSpPr>
        <p:spPr>
          <a:xfrm>
            <a:off x="2493504" y="5535895"/>
            <a:ext cx="2925598" cy="425615"/>
          </a:xfrm>
          <a:prstGeom prst="flowChartTermina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rgbClr val="000000"/>
                </a:solidFill>
                <a:latin typeface="Times New Roman" panose="02020603050405020304" pitchFamily="18" charset="0"/>
              </a:rPr>
              <a:t>Final </a:t>
            </a:r>
            <a:r>
              <a:rPr lang="es-ES" sz="1200" dirty="0" err="1">
                <a:solidFill>
                  <a:srgbClr val="000000"/>
                </a:solidFill>
                <a:latin typeface="Times New Roman" panose="02020603050405020304" pitchFamily="18" charset="0"/>
              </a:rPr>
              <a:t>Task</a:t>
            </a:r>
            <a:r>
              <a:rPr lang="es-ES" sz="1200" dirty="0">
                <a:solidFill>
                  <a:srgbClr val="000000"/>
                </a:solidFill>
                <a:latin typeface="Times New Roman" panose="02020603050405020304" pitchFamily="18" charset="0"/>
              </a:rPr>
              <a:t> - </a:t>
            </a:r>
            <a:r>
              <a:rPr lang="es-ES" sz="1200" dirty="0" err="1">
                <a:solidFill>
                  <a:srgbClr val="000000"/>
                </a:solidFill>
                <a:latin typeface="Times New Roman" panose="02020603050405020304" pitchFamily="18" charset="0"/>
              </a:rPr>
              <a:t>Objective</a:t>
            </a:r>
            <a:r>
              <a:rPr lang="es-ES" sz="1200" dirty="0">
                <a:solidFill>
                  <a:srgbClr val="000000"/>
                </a:solidFill>
                <a:latin typeface="Times New Roman" panose="02020603050405020304" pitchFamily="18" charset="0"/>
              </a:rPr>
              <a:t> </a:t>
            </a:r>
            <a:r>
              <a:rPr lang="es-ES" sz="1200" dirty="0" err="1">
                <a:solidFill>
                  <a:srgbClr val="000000"/>
                </a:solidFill>
                <a:latin typeface="Times New Roman" panose="02020603050405020304" pitchFamily="18" charset="0"/>
              </a:rPr>
              <a:t>achived</a:t>
            </a:r>
            <a:r>
              <a:rPr lang="es-ES" sz="1200" dirty="0">
                <a:solidFill>
                  <a:srgbClr val="000000"/>
                </a:solidFill>
                <a:latin typeface="Times New Roman" panose="02020603050405020304" pitchFamily="18" charset="0"/>
              </a:rPr>
              <a:t> and </a:t>
            </a:r>
            <a:r>
              <a:rPr lang="es-ES" sz="1200" dirty="0" err="1">
                <a:solidFill>
                  <a:srgbClr val="000000"/>
                </a:solidFill>
                <a:latin typeface="Times New Roman" panose="02020603050405020304" pitchFamily="18" charset="0"/>
              </a:rPr>
              <a:t>experience</a:t>
            </a:r>
            <a:r>
              <a:rPr lang="es-ES" sz="1200" dirty="0">
                <a:solidFill>
                  <a:srgbClr val="000000"/>
                </a:solidFill>
                <a:latin typeface="Times New Roman" panose="02020603050405020304" pitchFamily="18" charset="0"/>
              </a:rPr>
              <a:t> </a:t>
            </a:r>
            <a:r>
              <a:rPr lang="es-ES" sz="1200" dirty="0" err="1">
                <a:solidFill>
                  <a:srgbClr val="000000"/>
                </a:solidFill>
                <a:latin typeface="Times New Roman" panose="02020603050405020304" pitchFamily="18" charset="0"/>
              </a:rPr>
              <a:t>study</a:t>
            </a:r>
            <a:endParaRPr lang="es-ES" sz="1200" dirty="0">
              <a:solidFill>
                <a:srgbClr val="000000"/>
              </a:solidFill>
              <a:latin typeface="Times New Roman" panose="02020603050405020304" pitchFamily="18" charset="0"/>
            </a:endParaRPr>
          </a:p>
        </p:txBody>
      </p:sp>
      <p:sp>
        <p:nvSpPr>
          <p:cNvPr id="15" name="Text Box 2"/>
          <p:cNvSpPr txBox="1">
            <a:spLocks noChangeArrowheads="1"/>
          </p:cNvSpPr>
          <p:nvPr/>
        </p:nvSpPr>
        <p:spPr bwMode="auto">
          <a:xfrm>
            <a:off x="622660" y="4177369"/>
            <a:ext cx="1530185" cy="453818"/>
          </a:xfrm>
          <a:prstGeom prst="rect">
            <a:avLst/>
          </a:prstGeom>
          <a:solidFill>
            <a:srgbClr val="D9D9D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defPPr>
              <a:defRPr lang="es-ES"/>
            </a:defPPr>
            <a:lvl1pPr eaLnBrk="0" fontAlgn="base" hangingPunct="0">
              <a:spcBef>
                <a:spcPct val="0"/>
              </a:spcBef>
              <a:spcAft>
                <a:spcPct val="0"/>
              </a:spcAft>
              <a:defRPr sz="1600">
                <a:solidFill>
                  <a:srgbClr val="000000"/>
                </a:solidFill>
                <a:latin typeface="Times New Roman" panose="02020603050405020304" pitchFamily="18" charset="0"/>
              </a:defRPr>
            </a:lvl1pPr>
          </a:lstStyle>
          <a:p>
            <a:r>
              <a:rPr lang="es-ES" altLang="es-ES" sz="1200" dirty="0" err="1"/>
              <a:t>Task</a:t>
            </a:r>
            <a:r>
              <a:rPr lang="es-ES" altLang="es-ES" sz="1200" dirty="0"/>
              <a:t> 8: </a:t>
            </a:r>
            <a:r>
              <a:rPr lang="es-ES" altLang="es-ES" sz="1200" dirty="0" err="1"/>
              <a:t>Identify</a:t>
            </a:r>
            <a:r>
              <a:rPr lang="es-ES" altLang="es-ES" sz="1200" dirty="0"/>
              <a:t> performance  </a:t>
            </a:r>
            <a:r>
              <a:rPr lang="es-ES" altLang="es-ES" sz="1200" dirty="0" err="1"/>
              <a:t>problems</a:t>
            </a:r>
            <a:r>
              <a:rPr lang="es-ES" altLang="es-ES" sz="1200" dirty="0"/>
              <a:t> </a:t>
            </a:r>
          </a:p>
        </p:txBody>
      </p:sp>
      <p:sp>
        <p:nvSpPr>
          <p:cNvPr id="16" name="Text Box 2"/>
          <p:cNvSpPr txBox="1">
            <a:spLocks noChangeArrowheads="1"/>
          </p:cNvSpPr>
          <p:nvPr/>
        </p:nvSpPr>
        <p:spPr bwMode="auto">
          <a:xfrm>
            <a:off x="622661" y="3587480"/>
            <a:ext cx="1537480" cy="426688"/>
          </a:xfrm>
          <a:prstGeom prst="rect">
            <a:avLst/>
          </a:prstGeom>
          <a:solidFill>
            <a:srgbClr val="D9D9D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defPPr>
              <a:defRPr lang="es-ES"/>
            </a:defPPr>
            <a:lvl1pPr eaLnBrk="0" fontAlgn="base" hangingPunct="0">
              <a:spcBef>
                <a:spcPct val="0"/>
              </a:spcBef>
              <a:spcAft>
                <a:spcPct val="0"/>
              </a:spcAft>
              <a:defRPr sz="1600">
                <a:solidFill>
                  <a:srgbClr val="000000"/>
                </a:solidFill>
                <a:latin typeface="Times New Roman" panose="02020603050405020304" pitchFamily="18" charset="0"/>
              </a:defRPr>
            </a:lvl1pPr>
          </a:lstStyle>
          <a:p>
            <a:r>
              <a:rPr lang="es-ES" altLang="es-ES" sz="1200" dirty="0" err="1"/>
              <a:t>Task</a:t>
            </a:r>
            <a:r>
              <a:rPr lang="es-ES" altLang="es-ES" sz="1200" dirty="0"/>
              <a:t> 9: </a:t>
            </a:r>
            <a:r>
              <a:rPr lang="es-ES" altLang="es-ES" sz="1200" dirty="0" err="1"/>
              <a:t>Take</a:t>
            </a:r>
            <a:r>
              <a:rPr lang="es-ES" altLang="es-ES" sz="1200" dirty="0"/>
              <a:t> </a:t>
            </a:r>
            <a:r>
              <a:rPr lang="es-ES" altLang="es-ES" sz="1200" dirty="0" err="1"/>
              <a:t>improvement</a:t>
            </a:r>
            <a:r>
              <a:rPr lang="es-ES" altLang="es-ES" sz="1200" dirty="0"/>
              <a:t> </a:t>
            </a:r>
            <a:r>
              <a:rPr lang="es-ES" altLang="es-ES" sz="1200" dirty="0" err="1"/>
              <a:t>initiatives</a:t>
            </a:r>
            <a:endParaRPr lang="es-ES" altLang="es-ES" sz="1200" dirty="0"/>
          </a:p>
        </p:txBody>
      </p:sp>
      <p:sp>
        <p:nvSpPr>
          <p:cNvPr id="17" name="Datos 49"/>
          <p:cNvSpPr/>
          <p:nvPr/>
        </p:nvSpPr>
        <p:spPr>
          <a:xfrm>
            <a:off x="489922" y="2580824"/>
            <a:ext cx="1802951" cy="818991"/>
          </a:xfrm>
          <a:prstGeom prst="flowChartInputOutput">
            <a:avLst/>
          </a:prstGeom>
          <a:solidFill>
            <a:srgbClr val="D9D9D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eaLnBrk="0" fontAlgn="base" hangingPunct="0">
              <a:spcBef>
                <a:spcPct val="0"/>
              </a:spcBef>
              <a:spcAft>
                <a:spcPct val="0"/>
              </a:spcAft>
            </a:pPr>
            <a:r>
              <a:rPr lang="es-ES" altLang="es-ES" sz="1200" dirty="0" err="1">
                <a:solidFill>
                  <a:srgbClr val="000000"/>
                </a:solidFill>
                <a:latin typeface="Times New Roman" panose="02020603050405020304" pitchFamily="18" charset="0"/>
              </a:rPr>
              <a:t>Energy</a:t>
            </a:r>
            <a:r>
              <a:rPr lang="es-ES" altLang="es-ES" sz="1200" dirty="0">
                <a:solidFill>
                  <a:srgbClr val="000000"/>
                </a:solidFill>
                <a:latin typeface="Times New Roman" panose="02020603050405020304" pitchFamily="18" charset="0"/>
              </a:rPr>
              <a:t> </a:t>
            </a:r>
            <a:r>
              <a:rPr lang="es-ES" altLang="es-ES" sz="1200" dirty="0" err="1">
                <a:solidFill>
                  <a:srgbClr val="000000"/>
                </a:solidFill>
                <a:latin typeface="Times New Roman" panose="02020603050405020304" pitchFamily="18" charset="0"/>
              </a:rPr>
              <a:t>review</a:t>
            </a:r>
            <a:r>
              <a:rPr lang="es-ES" altLang="es-ES" sz="1200" dirty="0">
                <a:solidFill>
                  <a:srgbClr val="000000"/>
                </a:solidFill>
                <a:latin typeface="Times New Roman" panose="02020603050405020304" pitchFamily="18" charset="0"/>
              </a:rPr>
              <a:t>:</a:t>
            </a:r>
          </a:p>
          <a:p>
            <a:pPr eaLnBrk="0" fontAlgn="base" hangingPunct="0">
              <a:spcBef>
                <a:spcPct val="0"/>
              </a:spcBef>
              <a:spcAft>
                <a:spcPct val="0"/>
              </a:spcAft>
            </a:pPr>
            <a:r>
              <a:rPr lang="es-ES" altLang="es-ES" sz="1200" dirty="0" err="1">
                <a:solidFill>
                  <a:srgbClr val="000000"/>
                </a:solidFill>
                <a:latin typeface="Times New Roman" panose="02020603050405020304" pitchFamily="18" charset="0"/>
              </a:rPr>
              <a:t>Energy</a:t>
            </a:r>
            <a:r>
              <a:rPr lang="es-ES" altLang="es-ES" sz="1200" dirty="0">
                <a:solidFill>
                  <a:srgbClr val="000000"/>
                </a:solidFill>
                <a:latin typeface="Times New Roman" panose="02020603050405020304" pitchFamily="18" charset="0"/>
              </a:rPr>
              <a:t> </a:t>
            </a:r>
            <a:r>
              <a:rPr lang="es-ES" altLang="es-ES" sz="1200" dirty="0" err="1">
                <a:solidFill>
                  <a:srgbClr val="000000"/>
                </a:solidFill>
                <a:latin typeface="Times New Roman" panose="02020603050405020304" pitchFamily="18" charset="0"/>
              </a:rPr>
              <a:t>structure</a:t>
            </a:r>
            <a:endParaRPr lang="es-ES" altLang="es-ES" sz="1200" dirty="0">
              <a:solidFill>
                <a:srgbClr val="000000"/>
              </a:solidFill>
              <a:latin typeface="Times New Roman" panose="02020603050405020304" pitchFamily="18" charset="0"/>
            </a:endParaRPr>
          </a:p>
          <a:p>
            <a:pPr eaLnBrk="0" fontAlgn="base" hangingPunct="0">
              <a:spcBef>
                <a:spcPct val="0"/>
              </a:spcBef>
              <a:spcAft>
                <a:spcPct val="0"/>
              </a:spcAft>
            </a:pPr>
            <a:r>
              <a:rPr lang="es-ES" altLang="es-ES" sz="1200" dirty="0" err="1">
                <a:solidFill>
                  <a:srgbClr val="000000"/>
                </a:solidFill>
                <a:latin typeface="Times New Roman" panose="02020603050405020304" pitchFamily="18" charset="0"/>
              </a:rPr>
              <a:t>Energy</a:t>
            </a:r>
            <a:r>
              <a:rPr lang="es-ES" altLang="es-ES" sz="1200" dirty="0">
                <a:solidFill>
                  <a:srgbClr val="000000"/>
                </a:solidFill>
                <a:latin typeface="Times New Roman" panose="02020603050405020304" pitchFamily="18" charset="0"/>
              </a:rPr>
              <a:t> </a:t>
            </a:r>
            <a:r>
              <a:rPr lang="es-ES" altLang="es-ES" sz="1200" dirty="0" err="1">
                <a:solidFill>
                  <a:srgbClr val="000000"/>
                </a:solidFill>
                <a:latin typeface="Times New Roman" panose="02020603050405020304" pitchFamily="18" charset="0"/>
              </a:rPr>
              <a:t>system</a:t>
            </a:r>
            <a:r>
              <a:rPr lang="es-ES" altLang="es-ES" sz="1200" dirty="0">
                <a:solidFill>
                  <a:srgbClr val="000000"/>
                </a:solidFill>
                <a:latin typeface="Times New Roman" panose="02020603050405020304" pitchFamily="18" charset="0"/>
              </a:rPr>
              <a:t> </a:t>
            </a:r>
          </a:p>
          <a:p>
            <a:pPr eaLnBrk="0" fontAlgn="base" hangingPunct="0">
              <a:spcBef>
                <a:spcPct val="0"/>
              </a:spcBef>
              <a:spcAft>
                <a:spcPct val="0"/>
              </a:spcAft>
            </a:pPr>
            <a:r>
              <a:rPr lang="es-ES" altLang="es-ES" sz="1200" dirty="0" err="1">
                <a:solidFill>
                  <a:srgbClr val="000000"/>
                </a:solidFill>
                <a:latin typeface="Times New Roman" panose="02020603050405020304" pitchFamily="18" charset="0"/>
              </a:rPr>
              <a:t>Energy</a:t>
            </a:r>
            <a:r>
              <a:rPr lang="es-ES" altLang="es-ES" sz="1200" dirty="0">
                <a:solidFill>
                  <a:srgbClr val="000000"/>
                </a:solidFill>
                <a:latin typeface="Times New Roman" panose="02020603050405020304" pitchFamily="18" charset="0"/>
              </a:rPr>
              <a:t> </a:t>
            </a:r>
            <a:r>
              <a:rPr lang="es-ES" altLang="es-ES" sz="1200" dirty="0" err="1">
                <a:solidFill>
                  <a:srgbClr val="000000"/>
                </a:solidFill>
                <a:latin typeface="Times New Roman" panose="02020603050405020304" pitchFamily="18" charset="0"/>
              </a:rPr>
              <a:t>flow</a:t>
            </a:r>
            <a:endParaRPr lang="es-ES" altLang="es-ES" sz="1200" dirty="0">
              <a:solidFill>
                <a:srgbClr val="000000"/>
              </a:solidFill>
              <a:latin typeface="Times New Roman" panose="02020603050405020304" pitchFamily="18" charset="0"/>
            </a:endParaRPr>
          </a:p>
        </p:txBody>
      </p:sp>
      <p:sp>
        <p:nvSpPr>
          <p:cNvPr id="18" name="Proceso predefinido 50"/>
          <p:cNvSpPr/>
          <p:nvPr/>
        </p:nvSpPr>
        <p:spPr>
          <a:xfrm>
            <a:off x="5637028" y="4766284"/>
            <a:ext cx="2346466" cy="377878"/>
          </a:xfrm>
          <a:prstGeom prst="flowChartPredefined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altLang="es-ES" sz="1200" dirty="0" err="1">
                <a:solidFill>
                  <a:srgbClr val="000000"/>
                </a:solidFill>
                <a:latin typeface="Times New Roman" panose="02020603050405020304" pitchFamily="18" charset="0"/>
              </a:rPr>
              <a:t>Subtask</a:t>
            </a:r>
            <a:r>
              <a:rPr lang="es-ES" altLang="es-ES" sz="1200" dirty="0">
                <a:solidFill>
                  <a:srgbClr val="000000"/>
                </a:solidFill>
                <a:latin typeface="Times New Roman" panose="02020603050405020304" pitchFamily="18" charset="0"/>
              </a:rPr>
              <a:t> 7.2 - KPI </a:t>
            </a:r>
            <a:r>
              <a:rPr lang="es-ES" altLang="es-ES" sz="1200" dirty="0" err="1">
                <a:solidFill>
                  <a:srgbClr val="000000"/>
                </a:solidFill>
                <a:latin typeface="Times New Roman" panose="02020603050405020304" pitchFamily="18" charset="0"/>
              </a:rPr>
              <a:t>Baselining</a:t>
            </a:r>
            <a:r>
              <a:rPr lang="es-ES" altLang="es-ES" sz="1200" dirty="0">
                <a:solidFill>
                  <a:srgbClr val="000000"/>
                </a:solidFill>
                <a:latin typeface="Times New Roman" panose="02020603050405020304" pitchFamily="18" charset="0"/>
              </a:rPr>
              <a:t> </a:t>
            </a:r>
          </a:p>
        </p:txBody>
      </p:sp>
      <p:sp>
        <p:nvSpPr>
          <p:cNvPr id="19" name="Proceso predefinido 51"/>
          <p:cNvSpPr/>
          <p:nvPr/>
        </p:nvSpPr>
        <p:spPr>
          <a:xfrm>
            <a:off x="5637028" y="4348482"/>
            <a:ext cx="2346466" cy="380944"/>
          </a:xfrm>
          <a:prstGeom prst="flowChartPredefined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s-ES" altLang="es-ES" sz="1200" dirty="0" err="1">
                <a:solidFill>
                  <a:srgbClr val="000000"/>
                </a:solidFill>
                <a:latin typeface="Times New Roman" panose="02020603050405020304" pitchFamily="18" charset="0"/>
              </a:rPr>
              <a:t>Subtask</a:t>
            </a:r>
            <a:r>
              <a:rPr lang="es-ES" altLang="es-ES" sz="1200" dirty="0">
                <a:solidFill>
                  <a:srgbClr val="000000"/>
                </a:solidFill>
                <a:latin typeface="Times New Roman" panose="02020603050405020304" pitchFamily="18" charset="0"/>
              </a:rPr>
              <a:t> 7.1 - KPI Benchmarking</a:t>
            </a:r>
          </a:p>
        </p:txBody>
      </p:sp>
      <p:cxnSp>
        <p:nvCxnSpPr>
          <p:cNvPr id="20" name="Conector recto de flecha 19"/>
          <p:cNvCxnSpPr>
            <a:stCxn id="9" idx="2"/>
            <a:endCxn id="8" idx="0"/>
          </p:cNvCxnSpPr>
          <p:nvPr/>
        </p:nvCxnSpPr>
        <p:spPr>
          <a:xfrm>
            <a:off x="3956303" y="2106138"/>
            <a:ext cx="2724" cy="1301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a:stCxn id="8" idx="2"/>
            <a:endCxn id="10" idx="0"/>
          </p:cNvCxnSpPr>
          <p:nvPr/>
        </p:nvCxnSpPr>
        <p:spPr>
          <a:xfrm>
            <a:off x="3959027" y="2492335"/>
            <a:ext cx="0" cy="1487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a:stCxn id="10" idx="2"/>
            <a:endCxn id="11" idx="0"/>
          </p:cNvCxnSpPr>
          <p:nvPr/>
        </p:nvCxnSpPr>
        <p:spPr>
          <a:xfrm>
            <a:off x="3959027" y="2907625"/>
            <a:ext cx="0" cy="1930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stCxn id="12" idx="2"/>
            <a:endCxn id="13" idx="0"/>
          </p:cNvCxnSpPr>
          <p:nvPr/>
        </p:nvCxnSpPr>
        <p:spPr>
          <a:xfrm flipH="1">
            <a:off x="3954738" y="4681748"/>
            <a:ext cx="4288" cy="1295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13" idx="2"/>
            <a:endCxn id="14" idx="0"/>
          </p:cNvCxnSpPr>
          <p:nvPr/>
        </p:nvCxnSpPr>
        <p:spPr>
          <a:xfrm>
            <a:off x="3954738" y="5331470"/>
            <a:ext cx="1565" cy="204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stCxn id="16" idx="0"/>
            <a:endCxn id="17" idx="4"/>
          </p:cNvCxnSpPr>
          <p:nvPr/>
        </p:nvCxnSpPr>
        <p:spPr>
          <a:xfrm flipH="1" flipV="1">
            <a:off x="1391397" y="3399815"/>
            <a:ext cx="4" cy="1876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 Box 2"/>
          <p:cNvSpPr txBox="1">
            <a:spLocks noChangeArrowheads="1"/>
          </p:cNvSpPr>
          <p:nvPr/>
        </p:nvSpPr>
        <p:spPr bwMode="auto">
          <a:xfrm>
            <a:off x="2617537" y="3508810"/>
            <a:ext cx="2682979" cy="270074"/>
          </a:xfrm>
          <a:prstGeom prst="rect">
            <a:avLst/>
          </a:prstGeom>
          <a:solidFill>
            <a:srgbClr val="D9D9D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es-ES" altLang="es-ES" sz="1200" dirty="0" err="1">
                <a:solidFill>
                  <a:srgbClr val="000000"/>
                </a:solidFill>
                <a:latin typeface="Times New Roman" panose="02020603050405020304" pitchFamily="18" charset="0"/>
              </a:rPr>
              <a:t>Task</a:t>
            </a:r>
            <a:r>
              <a:rPr lang="es-ES" altLang="es-ES" sz="1200" dirty="0">
                <a:solidFill>
                  <a:srgbClr val="000000"/>
                </a:solidFill>
                <a:latin typeface="Times New Roman" panose="02020603050405020304" pitchFamily="18" charset="0"/>
              </a:rPr>
              <a:t> 5 – </a:t>
            </a:r>
            <a:r>
              <a:rPr lang="es-ES" altLang="es-ES" sz="1200" dirty="0" err="1">
                <a:solidFill>
                  <a:srgbClr val="000000"/>
                </a:solidFill>
                <a:latin typeface="Times New Roman" panose="02020603050405020304" pitchFamily="18" charset="0"/>
              </a:rPr>
              <a:t>Identify</a:t>
            </a:r>
            <a:r>
              <a:rPr lang="es-ES" altLang="es-ES" sz="1200" dirty="0">
                <a:solidFill>
                  <a:srgbClr val="000000"/>
                </a:solidFill>
                <a:latin typeface="Times New Roman" panose="02020603050405020304" pitchFamily="18" charset="0"/>
              </a:rPr>
              <a:t> and </a:t>
            </a:r>
            <a:r>
              <a:rPr lang="es-ES" altLang="es-ES" sz="1200" dirty="0" err="1">
                <a:solidFill>
                  <a:srgbClr val="000000"/>
                </a:solidFill>
                <a:latin typeface="Times New Roman" panose="02020603050405020304" pitchFamily="18" charset="0"/>
              </a:rPr>
              <a:t>collect</a:t>
            </a:r>
            <a:r>
              <a:rPr lang="es-ES" altLang="es-ES" sz="1200" dirty="0">
                <a:solidFill>
                  <a:srgbClr val="000000"/>
                </a:solidFill>
                <a:latin typeface="Times New Roman" panose="02020603050405020304" pitchFamily="18" charset="0"/>
              </a:rPr>
              <a:t> Master Data</a:t>
            </a:r>
          </a:p>
        </p:txBody>
      </p:sp>
      <p:cxnSp>
        <p:nvCxnSpPr>
          <p:cNvPr id="27" name="Conector recto de flecha 26"/>
          <p:cNvCxnSpPr>
            <a:stCxn id="11" idx="2"/>
            <a:endCxn id="26" idx="0"/>
          </p:cNvCxnSpPr>
          <p:nvPr/>
        </p:nvCxnSpPr>
        <p:spPr>
          <a:xfrm flipH="1">
            <a:off x="3959027" y="3371985"/>
            <a:ext cx="1" cy="1368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 Box 2"/>
          <p:cNvSpPr txBox="1">
            <a:spLocks noChangeArrowheads="1"/>
          </p:cNvSpPr>
          <p:nvPr/>
        </p:nvSpPr>
        <p:spPr bwMode="auto">
          <a:xfrm>
            <a:off x="3891207" y="5294517"/>
            <a:ext cx="391673" cy="192674"/>
          </a:xfrm>
          <a:prstGeom prst="rect">
            <a:avLst/>
          </a:prstGeom>
          <a:noFill/>
          <a:ln w="9525" algn="ctr">
            <a:noFill/>
            <a:miter lim="800000"/>
            <a:headEnd/>
            <a:tailEnd/>
          </a:ln>
          <a:effectLst/>
          <a:extLst/>
        </p:spPr>
        <p:txBody>
          <a:bodyPr vert="horz" wrap="square" lIns="27432" tIns="27432" rIns="27432" bIns="27432" numCol="1" anchor="t" anchorCtr="0" compatLnSpc="1">
            <a:prstTxWarp prst="textNoShape">
              <a:avLst/>
            </a:prstTxWarp>
          </a:bodyPr>
          <a:lstStyle/>
          <a:p>
            <a:pPr algn="ctr" eaLnBrk="0" fontAlgn="base" hangingPunct="0">
              <a:spcBef>
                <a:spcPct val="0"/>
              </a:spcBef>
              <a:spcAft>
                <a:spcPct val="0"/>
              </a:spcAft>
            </a:pPr>
            <a:r>
              <a:rPr lang="es-ES" altLang="es-ES" sz="1200" dirty="0">
                <a:solidFill>
                  <a:srgbClr val="000000"/>
                </a:solidFill>
                <a:latin typeface="Times New Roman" panose="02020603050405020304" pitchFamily="18" charset="0"/>
              </a:rPr>
              <a:t>Yes</a:t>
            </a:r>
            <a:r>
              <a:rPr lang="es-ES" altLang="es-ES" sz="900" dirty="0">
                <a:solidFill>
                  <a:srgbClr val="000000"/>
                </a:solidFill>
                <a:latin typeface="Times New Roman" panose="02020603050405020304" pitchFamily="18" charset="0"/>
              </a:rPr>
              <a:t> </a:t>
            </a:r>
          </a:p>
        </p:txBody>
      </p:sp>
      <p:sp>
        <p:nvSpPr>
          <p:cNvPr id="29" name="Text Box 2"/>
          <p:cNvSpPr txBox="1">
            <a:spLocks noChangeArrowheads="1"/>
          </p:cNvSpPr>
          <p:nvPr/>
        </p:nvSpPr>
        <p:spPr bwMode="auto">
          <a:xfrm>
            <a:off x="2619358" y="4880156"/>
            <a:ext cx="345978" cy="181920"/>
          </a:xfrm>
          <a:prstGeom prst="rect">
            <a:avLst/>
          </a:prstGeom>
          <a:noFill/>
          <a:ln w="9525" algn="ctr">
            <a:noFill/>
            <a:miter lim="800000"/>
            <a:headEnd/>
            <a:tailEnd/>
          </a:ln>
          <a:effectLst/>
          <a:extLst/>
        </p:spPr>
        <p:txBody>
          <a:bodyPr vert="horz" wrap="square" lIns="27432" tIns="27432" rIns="27432" bIns="27432" numCol="1" anchor="t" anchorCtr="0" compatLnSpc="1">
            <a:prstTxWarp prst="textNoShape">
              <a:avLst/>
            </a:prstTxWarp>
          </a:bodyPr>
          <a:lstStyle/>
          <a:p>
            <a:pPr algn="ctr" eaLnBrk="0" fontAlgn="base" hangingPunct="0">
              <a:spcBef>
                <a:spcPct val="0"/>
              </a:spcBef>
              <a:spcAft>
                <a:spcPct val="0"/>
              </a:spcAft>
            </a:pPr>
            <a:r>
              <a:rPr lang="es-ES" altLang="es-ES" sz="1200" dirty="0">
                <a:solidFill>
                  <a:srgbClr val="000000"/>
                </a:solidFill>
                <a:latin typeface="Times New Roman" panose="02020603050405020304" pitchFamily="18" charset="0"/>
              </a:rPr>
              <a:t>No </a:t>
            </a:r>
            <a:r>
              <a:rPr lang="es-ES" altLang="es-ES" sz="900" dirty="0">
                <a:solidFill>
                  <a:srgbClr val="000000"/>
                </a:solidFill>
                <a:latin typeface="Times New Roman" panose="02020603050405020304" pitchFamily="18" charset="0"/>
              </a:rPr>
              <a:t> </a:t>
            </a:r>
          </a:p>
        </p:txBody>
      </p:sp>
      <p:sp>
        <p:nvSpPr>
          <p:cNvPr id="30" name="Proceso predefinido 99"/>
          <p:cNvSpPr/>
          <p:nvPr/>
        </p:nvSpPr>
        <p:spPr>
          <a:xfrm>
            <a:off x="5651305" y="2041196"/>
            <a:ext cx="2332187" cy="359008"/>
          </a:xfrm>
          <a:prstGeom prst="flowChartPredefined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s-ES" altLang="es-ES" sz="1200" dirty="0" err="1">
                <a:solidFill>
                  <a:srgbClr val="000000"/>
                </a:solidFill>
                <a:latin typeface="Times New Roman" panose="02020603050405020304" pitchFamily="18" charset="0"/>
              </a:rPr>
              <a:t>Subtask</a:t>
            </a:r>
            <a:r>
              <a:rPr lang="es-ES" altLang="es-ES" sz="1200" dirty="0">
                <a:solidFill>
                  <a:srgbClr val="000000"/>
                </a:solidFill>
                <a:latin typeface="Times New Roman" panose="02020603050405020304" pitchFamily="18" charset="0"/>
              </a:rPr>
              <a:t> 2.1 – </a:t>
            </a:r>
            <a:r>
              <a:rPr lang="es-ES" altLang="es-ES" sz="1200" dirty="0" err="1">
                <a:solidFill>
                  <a:srgbClr val="000000"/>
                </a:solidFill>
                <a:latin typeface="Times New Roman" panose="02020603050405020304" pitchFamily="18" charset="0"/>
              </a:rPr>
              <a:t>Identify</a:t>
            </a:r>
            <a:r>
              <a:rPr lang="es-ES" altLang="es-ES" sz="1200" dirty="0">
                <a:solidFill>
                  <a:srgbClr val="000000"/>
                </a:solidFill>
                <a:latin typeface="Times New Roman" panose="02020603050405020304" pitchFamily="18" charset="0"/>
              </a:rPr>
              <a:t> </a:t>
            </a:r>
            <a:r>
              <a:rPr lang="es-ES" altLang="es-ES" sz="1200" dirty="0" err="1">
                <a:solidFill>
                  <a:srgbClr val="000000"/>
                </a:solidFill>
                <a:latin typeface="Times New Roman" panose="02020603050405020304" pitchFamily="18" charset="0"/>
              </a:rPr>
              <a:t>internal</a:t>
            </a:r>
            <a:r>
              <a:rPr lang="es-ES" altLang="es-ES" sz="1200" dirty="0">
                <a:solidFill>
                  <a:srgbClr val="000000"/>
                </a:solidFill>
                <a:latin typeface="Times New Roman" panose="02020603050405020304" pitchFamily="18" charset="0"/>
              </a:rPr>
              <a:t> </a:t>
            </a:r>
            <a:r>
              <a:rPr lang="es-ES" altLang="es-ES" sz="1200" dirty="0" err="1">
                <a:solidFill>
                  <a:srgbClr val="000000"/>
                </a:solidFill>
                <a:latin typeface="Times New Roman" panose="02020603050405020304" pitchFamily="18" charset="0"/>
              </a:rPr>
              <a:t>stakeholders</a:t>
            </a:r>
            <a:r>
              <a:rPr lang="es-ES" altLang="es-ES" sz="1200" dirty="0">
                <a:solidFill>
                  <a:srgbClr val="000000"/>
                </a:solidFill>
                <a:latin typeface="Times New Roman" panose="02020603050405020304" pitchFamily="18" charset="0"/>
              </a:rPr>
              <a:t> </a:t>
            </a:r>
          </a:p>
        </p:txBody>
      </p:sp>
      <p:sp>
        <p:nvSpPr>
          <p:cNvPr id="31" name="Proceso predefinido 100"/>
          <p:cNvSpPr/>
          <p:nvPr/>
        </p:nvSpPr>
        <p:spPr>
          <a:xfrm>
            <a:off x="5647532" y="2471095"/>
            <a:ext cx="2335961" cy="357642"/>
          </a:xfrm>
          <a:prstGeom prst="flowChartPredefined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s-ES" altLang="es-ES" sz="1200" dirty="0" err="1">
                <a:solidFill>
                  <a:srgbClr val="000000"/>
                </a:solidFill>
                <a:latin typeface="Times New Roman" panose="02020603050405020304" pitchFamily="18" charset="0"/>
              </a:rPr>
              <a:t>Subtask</a:t>
            </a:r>
            <a:r>
              <a:rPr lang="es-ES" altLang="es-ES" sz="1200" dirty="0">
                <a:solidFill>
                  <a:srgbClr val="000000"/>
                </a:solidFill>
                <a:latin typeface="Times New Roman" panose="02020603050405020304" pitchFamily="18" charset="0"/>
              </a:rPr>
              <a:t> 2.2 – </a:t>
            </a:r>
            <a:r>
              <a:rPr lang="es-ES" altLang="es-ES" sz="1200" dirty="0" err="1">
                <a:solidFill>
                  <a:srgbClr val="000000"/>
                </a:solidFill>
                <a:latin typeface="Times New Roman" panose="02020603050405020304" pitchFamily="18" charset="0"/>
              </a:rPr>
              <a:t>Identify</a:t>
            </a:r>
            <a:r>
              <a:rPr lang="es-ES" altLang="es-ES" sz="1200" dirty="0">
                <a:solidFill>
                  <a:srgbClr val="000000"/>
                </a:solidFill>
                <a:latin typeface="Times New Roman" panose="02020603050405020304" pitchFamily="18" charset="0"/>
              </a:rPr>
              <a:t> </a:t>
            </a:r>
            <a:r>
              <a:rPr lang="es-ES" altLang="es-ES" sz="1200" dirty="0" err="1">
                <a:solidFill>
                  <a:srgbClr val="000000"/>
                </a:solidFill>
                <a:latin typeface="Times New Roman" panose="02020603050405020304" pitchFamily="18" charset="0"/>
              </a:rPr>
              <a:t>external</a:t>
            </a:r>
            <a:r>
              <a:rPr lang="es-ES" altLang="es-ES" sz="1200" dirty="0">
                <a:solidFill>
                  <a:srgbClr val="000000"/>
                </a:solidFill>
                <a:latin typeface="Times New Roman" panose="02020603050405020304" pitchFamily="18" charset="0"/>
              </a:rPr>
              <a:t> </a:t>
            </a:r>
            <a:r>
              <a:rPr lang="es-ES" altLang="es-ES" sz="1200" dirty="0" err="1">
                <a:solidFill>
                  <a:srgbClr val="000000"/>
                </a:solidFill>
                <a:latin typeface="Times New Roman" panose="02020603050405020304" pitchFamily="18" charset="0"/>
              </a:rPr>
              <a:t>stakeholders</a:t>
            </a:r>
            <a:endParaRPr lang="es-ES" altLang="es-ES" sz="1200" dirty="0">
              <a:solidFill>
                <a:srgbClr val="000000"/>
              </a:solidFill>
              <a:latin typeface="Times New Roman" panose="02020603050405020304" pitchFamily="18" charset="0"/>
            </a:endParaRPr>
          </a:p>
        </p:txBody>
      </p:sp>
      <p:sp>
        <p:nvSpPr>
          <p:cNvPr id="32" name="Proceso predefinido 99"/>
          <p:cNvSpPr/>
          <p:nvPr/>
        </p:nvSpPr>
        <p:spPr>
          <a:xfrm>
            <a:off x="5635549" y="3024934"/>
            <a:ext cx="2347945" cy="393601"/>
          </a:xfrm>
          <a:prstGeom prst="flowChartPredefined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s-ES" altLang="es-ES" sz="1200" dirty="0" err="1">
                <a:solidFill>
                  <a:srgbClr val="000000"/>
                </a:solidFill>
                <a:latin typeface="Times New Roman" panose="02020603050405020304" pitchFamily="18" charset="0"/>
              </a:rPr>
              <a:t>Subtask</a:t>
            </a:r>
            <a:r>
              <a:rPr lang="es-ES" altLang="es-ES" sz="1200" dirty="0">
                <a:solidFill>
                  <a:srgbClr val="000000"/>
                </a:solidFill>
                <a:latin typeface="Times New Roman" panose="02020603050405020304" pitchFamily="18" charset="0"/>
              </a:rPr>
              <a:t> 5.1 - </a:t>
            </a:r>
            <a:r>
              <a:rPr lang="es-ES" altLang="es-ES" sz="1200" dirty="0" err="1">
                <a:solidFill>
                  <a:srgbClr val="000000"/>
                </a:solidFill>
                <a:latin typeface="Times New Roman" panose="02020603050405020304" pitchFamily="18" charset="0"/>
              </a:rPr>
              <a:t>Review</a:t>
            </a:r>
            <a:r>
              <a:rPr lang="es-ES" altLang="es-ES" sz="1200" dirty="0">
                <a:solidFill>
                  <a:srgbClr val="000000"/>
                </a:solidFill>
                <a:latin typeface="Times New Roman" panose="02020603050405020304" pitchFamily="18" charset="0"/>
              </a:rPr>
              <a:t> </a:t>
            </a:r>
            <a:r>
              <a:rPr lang="es-ES" altLang="es-ES" sz="1200" dirty="0" err="1">
                <a:solidFill>
                  <a:srgbClr val="000000"/>
                </a:solidFill>
                <a:latin typeface="Times New Roman" panose="02020603050405020304" pitchFamily="18" charset="0"/>
              </a:rPr>
              <a:t>Existing</a:t>
            </a:r>
            <a:r>
              <a:rPr lang="es-ES" altLang="es-ES" sz="1200" dirty="0">
                <a:solidFill>
                  <a:srgbClr val="000000"/>
                </a:solidFill>
                <a:latin typeface="Times New Roman" panose="02020603050405020304" pitchFamily="18" charset="0"/>
              </a:rPr>
              <a:t> data capture</a:t>
            </a:r>
          </a:p>
        </p:txBody>
      </p:sp>
      <p:sp>
        <p:nvSpPr>
          <p:cNvPr id="33" name="Proceso predefinido 100"/>
          <p:cNvSpPr/>
          <p:nvPr/>
        </p:nvSpPr>
        <p:spPr>
          <a:xfrm>
            <a:off x="5639151" y="3452869"/>
            <a:ext cx="2344344" cy="388298"/>
          </a:xfrm>
          <a:prstGeom prst="flowChartPredefined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s-ES" altLang="es-ES" sz="1200" dirty="0" err="1">
                <a:solidFill>
                  <a:srgbClr val="000000"/>
                </a:solidFill>
                <a:latin typeface="Times New Roman" panose="02020603050405020304" pitchFamily="18" charset="0"/>
              </a:rPr>
              <a:t>Subtask</a:t>
            </a:r>
            <a:r>
              <a:rPr lang="es-ES" altLang="es-ES" sz="1200" dirty="0">
                <a:solidFill>
                  <a:srgbClr val="000000"/>
                </a:solidFill>
                <a:latin typeface="Times New Roman" panose="02020603050405020304" pitchFamily="18" charset="0"/>
              </a:rPr>
              <a:t> 5.2 - Determine </a:t>
            </a:r>
            <a:r>
              <a:rPr lang="es-ES" altLang="es-ES" sz="1200" dirty="0" err="1">
                <a:solidFill>
                  <a:srgbClr val="000000"/>
                </a:solidFill>
                <a:latin typeface="Times New Roman" panose="02020603050405020304" pitchFamily="18" charset="0"/>
              </a:rPr>
              <a:t>future</a:t>
            </a:r>
            <a:r>
              <a:rPr lang="es-ES" altLang="es-ES" sz="1200" dirty="0">
                <a:solidFill>
                  <a:srgbClr val="000000"/>
                </a:solidFill>
                <a:latin typeface="Times New Roman" panose="02020603050405020304" pitchFamily="18" charset="0"/>
              </a:rPr>
              <a:t> data capture</a:t>
            </a:r>
          </a:p>
        </p:txBody>
      </p:sp>
      <p:cxnSp>
        <p:nvCxnSpPr>
          <p:cNvPr id="34" name="Conector angular 33"/>
          <p:cNvCxnSpPr>
            <a:stCxn id="30" idx="1"/>
            <a:endCxn id="8" idx="3"/>
          </p:cNvCxnSpPr>
          <p:nvPr/>
        </p:nvCxnSpPr>
        <p:spPr>
          <a:xfrm rot="10800000" flipV="1">
            <a:off x="5300517" y="2220699"/>
            <a:ext cx="350788" cy="14361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angular 34"/>
          <p:cNvCxnSpPr>
            <a:stCxn id="31" idx="1"/>
            <a:endCxn id="8" idx="3"/>
          </p:cNvCxnSpPr>
          <p:nvPr/>
        </p:nvCxnSpPr>
        <p:spPr>
          <a:xfrm rot="10800000">
            <a:off x="5300518" y="2364320"/>
            <a:ext cx="347015" cy="28559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angular 35"/>
          <p:cNvCxnSpPr>
            <a:stCxn id="33" idx="1"/>
            <a:endCxn id="26" idx="3"/>
          </p:cNvCxnSpPr>
          <p:nvPr/>
        </p:nvCxnSpPr>
        <p:spPr>
          <a:xfrm rot="10800000">
            <a:off x="5300517" y="3643848"/>
            <a:ext cx="338635" cy="317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angular 36"/>
          <p:cNvCxnSpPr>
            <a:stCxn id="32" idx="1"/>
            <a:endCxn id="26" idx="3"/>
          </p:cNvCxnSpPr>
          <p:nvPr/>
        </p:nvCxnSpPr>
        <p:spPr>
          <a:xfrm rot="10800000" flipV="1">
            <a:off x="5300517" y="3221735"/>
            <a:ext cx="335033" cy="42211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angular 37"/>
          <p:cNvCxnSpPr>
            <a:stCxn id="17" idx="5"/>
            <a:endCxn id="11" idx="0"/>
          </p:cNvCxnSpPr>
          <p:nvPr/>
        </p:nvCxnSpPr>
        <p:spPr>
          <a:xfrm>
            <a:off x="2112578" y="2990320"/>
            <a:ext cx="1846450" cy="11038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angular 38"/>
          <p:cNvCxnSpPr>
            <a:stCxn id="19" idx="1"/>
            <a:endCxn id="12" idx="3"/>
          </p:cNvCxnSpPr>
          <p:nvPr/>
        </p:nvCxnSpPr>
        <p:spPr>
          <a:xfrm rot="10800000">
            <a:off x="5300516" y="4538568"/>
            <a:ext cx="336513" cy="38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angular 39"/>
          <p:cNvCxnSpPr>
            <a:stCxn id="18" idx="1"/>
            <a:endCxn id="12" idx="3"/>
          </p:cNvCxnSpPr>
          <p:nvPr/>
        </p:nvCxnSpPr>
        <p:spPr>
          <a:xfrm rot="10800000">
            <a:off x="5300516" y="4538567"/>
            <a:ext cx="336513" cy="41665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angular 40"/>
          <p:cNvCxnSpPr>
            <a:stCxn id="13" idx="1"/>
            <a:endCxn id="15" idx="2"/>
          </p:cNvCxnSpPr>
          <p:nvPr/>
        </p:nvCxnSpPr>
        <p:spPr>
          <a:xfrm rot="10800000">
            <a:off x="1387753" y="4631187"/>
            <a:ext cx="1595166" cy="44020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angular 41"/>
          <p:cNvCxnSpPr>
            <a:stCxn id="15" idx="0"/>
            <a:endCxn id="16" idx="2"/>
          </p:cNvCxnSpPr>
          <p:nvPr/>
        </p:nvCxnSpPr>
        <p:spPr>
          <a:xfrm rot="5400000" flipH="1" flipV="1">
            <a:off x="1307977" y="4093944"/>
            <a:ext cx="163201" cy="364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 Box 15"/>
          <p:cNvSpPr txBox="1">
            <a:spLocks noChangeArrowheads="1"/>
          </p:cNvSpPr>
          <p:nvPr/>
        </p:nvSpPr>
        <p:spPr bwMode="auto">
          <a:xfrm>
            <a:off x="2617537" y="3943567"/>
            <a:ext cx="2682978" cy="282056"/>
          </a:xfrm>
          <a:prstGeom prst="rect">
            <a:avLst/>
          </a:prstGeom>
          <a:solidFill>
            <a:srgbClr val="D9D9D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es-ES" altLang="es-ES" sz="1200" b="1" dirty="0" err="1">
                <a:solidFill>
                  <a:srgbClr val="000000"/>
                </a:solidFill>
                <a:latin typeface="Times New Roman" panose="02020603050405020304" pitchFamily="18" charset="0"/>
              </a:rPr>
              <a:t>Task</a:t>
            </a:r>
            <a:r>
              <a:rPr lang="es-ES" altLang="es-ES" sz="1200" b="1" dirty="0">
                <a:solidFill>
                  <a:srgbClr val="000000"/>
                </a:solidFill>
                <a:latin typeface="Times New Roman" panose="02020603050405020304" pitchFamily="18" charset="0"/>
              </a:rPr>
              <a:t> 6 -  </a:t>
            </a:r>
            <a:r>
              <a:rPr lang="es-ES" altLang="es-ES" sz="1200" b="1" dirty="0" err="1">
                <a:solidFill>
                  <a:srgbClr val="000000"/>
                </a:solidFill>
                <a:latin typeface="Times New Roman" panose="02020603050405020304" pitchFamily="18" charset="0"/>
              </a:rPr>
              <a:t>Linked</a:t>
            </a:r>
            <a:r>
              <a:rPr lang="es-ES" altLang="es-ES" sz="1200" b="1" dirty="0">
                <a:solidFill>
                  <a:srgbClr val="000000"/>
                </a:solidFill>
                <a:latin typeface="Times New Roman" panose="02020603050405020304" pitchFamily="18" charset="0"/>
              </a:rPr>
              <a:t> Data </a:t>
            </a:r>
            <a:r>
              <a:rPr lang="es-ES" altLang="es-ES" sz="1200" b="1" dirty="0" err="1">
                <a:solidFill>
                  <a:srgbClr val="000000"/>
                </a:solidFill>
                <a:latin typeface="Times New Roman" panose="02020603050405020304" pitchFamily="18" charset="0"/>
              </a:rPr>
              <a:t>generation</a:t>
            </a:r>
            <a:r>
              <a:rPr lang="es-ES" altLang="es-ES" sz="1200" b="1" dirty="0">
                <a:solidFill>
                  <a:srgbClr val="000000"/>
                </a:solidFill>
                <a:latin typeface="Times New Roman" panose="02020603050405020304" pitchFamily="18" charset="0"/>
              </a:rPr>
              <a:t> </a:t>
            </a:r>
          </a:p>
        </p:txBody>
      </p:sp>
      <p:sp>
        <p:nvSpPr>
          <p:cNvPr id="44" name="Proceso predefinido 100"/>
          <p:cNvSpPr/>
          <p:nvPr/>
        </p:nvSpPr>
        <p:spPr>
          <a:xfrm>
            <a:off x="5642924" y="3889091"/>
            <a:ext cx="2340570" cy="399117"/>
          </a:xfrm>
          <a:prstGeom prst="flowChartPredefined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s-ES" altLang="es-ES" sz="1200" b="1" dirty="0" err="1">
                <a:solidFill>
                  <a:srgbClr val="000000"/>
                </a:solidFill>
                <a:latin typeface="Times New Roman" panose="02020603050405020304" pitchFamily="18" charset="0"/>
              </a:rPr>
              <a:t>Subtask</a:t>
            </a:r>
            <a:r>
              <a:rPr lang="es-ES" altLang="es-ES" sz="1200" b="1" dirty="0">
                <a:solidFill>
                  <a:srgbClr val="000000"/>
                </a:solidFill>
                <a:latin typeface="Times New Roman" panose="02020603050405020304" pitchFamily="18" charset="0"/>
              </a:rPr>
              <a:t> 6.1 - Define EM-KPI </a:t>
            </a:r>
            <a:r>
              <a:rPr lang="es-ES" altLang="es-ES" sz="1200" b="1" dirty="0" err="1">
                <a:solidFill>
                  <a:srgbClr val="000000"/>
                </a:solidFill>
                <a:latin typeface="Times New Roman" panose="02020603050405020304" pitchFamily="18" charset="0"/>
              </a:rPr>
              <a:t>ontology</a:t>
            </a:r>
            <a:r>
              <a:rPr lang="es-ES" altLang="es-ES" sz="1200" b="1" dirty="0">
                <a:solidFill>
                  <a:srgbClr val="000000"/>
                </a:solidFill>
                <a:latin typeface="Times New Roman" panose="02020603050405020304" pitchFamily="18" charset="0"/>
              </a:rPr>
              <a:t>  </a:t>
            </a:r>
          </a:p>
        </p:txBody>
      </p:sp>
      <p:cxnSp>
        <p:nvCxnSpPr>
          <p:cNvPr id="45" name="Conector recto de flecha 44"/>
          <p:cNvCxnSpPr>
            <a:stCxn id="44" idx="1"/>
            <a:endCxn id="43" idx="3"/>
          </p:cNvCxnSpPr>
          <p:nvPr/>
        </p:nvCxnSpPr>
        <p:spPr>
          <a:xfrm flipH="1" flipV="1">
            <a:off x="5300515" y="4084595"/>
            <a:ext cx="342409" cy="40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a:stCxn id="26" idx="2"/>
            <a:endCxn id="43" idx="0"/>
          </p:cNvCxnSpPr>
          <p:nvPr/>
        </p:nvCxnSpPr>
        <p:spPr>
          <a:xfrm flipH="1">
            <a:off x="3959026" y="3778883"/>
            <a:ext cx="1" cy="1646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a:stCxn id="43" idx="2"/>
            <a:endCxn id="12" idx="0"/>
          </p:cNvCxnSpPr>
          <p:nvPr/>
        </p:nvCxnSpPr>
        <p:spPr>
          <a:xfrm>
            <a:off x="3959026" y="4225623"/>
            <a:ext cx="0" cy="169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angular 48"/>
          <p:cNvCxnSpPr>
            <a:stCxn id="43" idx="1"/>
            <a:endCxn id="15" idx="3"/>
          </p:cNvCxnSpPr>
          <p:nvPr/>
        </p:nvCxnSpPr>
        <p:spPr>
          <a:xfrm rot="10800000" flipV="1">
            <a:off x="2152846" y="4084595"/>
            <a:ext cx="464692" cy="31968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angular 49"/>
          <p:cNvCxnSpPr>
            <a:stCxn id="12" idx="1"/>
            <a:endCxn id="15" idx="3"/>
          </p:cNvCxnSpPr>
          <p:nvPr/>
        </p:nvCxnSpPr>
        <p:spPr>
          <a:xfrm rot="10800000">
            <a:off x="2152846" y="4404278"/>
            <a:ext cx="464692" cy="13428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93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6" grpId="0" animBg="1"/>
      <p:bldP spid="28" grpId="0"/>
      <p:bldP spid="29" grpId="0"/>
      <p:bldP spid="30" grpId="0" animBg="1"/>
      <p:bldP spid="31" grpId="0" animBg="1"/>
      <p:bldP spid="32" grpId="0" animBg="1"/>
      <p:bldP spid="33"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9208" y="365760"/>
            <a:ext cx="7786676" cy="1325562"/>
          </a:xfrm>
        </p:spPr>
        <p:txBody>
          <a:bodyPr vert="horz" lIns="91440" tIns="45720" rIns="91440" bIns="45720" rtlCol="0" anchor="b">
            <a:normAutofit/>
          </a:bodyPr>
          <a:lstStyle/>
          <a:p>
            <a:r>
              <a:rPr lang="es-ES" sz="2700" dirty="0" err="1"/>
              <a:t>Dimension</a:t>
            </a:r>
            <a:r>
              <a:rPr lang="es-ES" sz="2700" dirty="0"/>
              <a:t> of </a:t>
            </a:r>
            <a:r>
              <a:rPr lang="es-ES" sz="2700" dirty="0" err="1"/>
              <a:t>KPIs</a:t>
            </a:r>
            <a:r>
              <a:rPr lang="es-ES" sz="2700" dirty="0"/>
              <a:t> at </a:t>
            </a:r>
            <a:r>
              <a:rPr lang="es-ES" sz="2700" dirty="0" err="1"/>
              <a:t>multi-level</a:t>
            </a:r>
            <a:endParaRPr lang="es-ES" sz="2700" dirty="0"/>
          </a:p>
        </p:txBody>
      </p:sp>
      <p:sp>
        <p:nvSpPr>
          <p:cNvPr id="4" name="Marcador de fecha 3"/>
          <p:cNvSpPr>
            <a:spLocks noGrp="1"/>
          </p:cNvSpPr>
          <p:nvPr>
            <p:ph type="dt" sz="half" idx="10"/>
          </p:nvPr>
        </p:nvSpPr>
        <p:spPr/>
        <p:txBody>
          <a:bodyPr/>
          <a:lstStyle/>
          <a:p>
            <a:fld id="{5567AB1B-8978-44E1-8547-5C619EFFD68B}" type="datetime1">
              <a:rPr lang="en-IE" smtClean="0"/>
              <a:t>21/06/2016</a:t>
            </a:fld>
            <a:endParaRPr lang="en-IE"/>
          </a:p>
        </p:txBody>
      </p:sp>
      <p:sp>
        <p:nvSpPr>
          <p:cNvPr id="6" name="Marcador de número de diapositiva 5"/>
          <p:cNvSpPr>
            <a:spLocks noGrp="1"/>
          </p:cNvSpPr>
          <p:nvPr>
            <p:ph type="sldNum" sz="quarter" idx="12"/>
          </p:nvPr>
        </p:nvSpPr>
        <p:spPr/>
        <p:txBody>
          <a:bodyPr/>
          <a:lstStyle/>
          <a:p>
            <a:fld id="{0B8C24BA-8174-4A18-9E3F-421A8EFFD444}" type="slidenum">
              <a:rPr lang="en-IE" smtClean="0"/>
              <a:t>8</a:t>
            </a:fld>
            <a:endParaRPr lang="en-IE"/>
          </a:p>
        </p:txBody>
      </p:sp>
      <p:pic>
        <p:nvPicPr>
          <p:cNvPr id="7" name="Imagen 107"/>
          <p:cNvPicPr>
            <a:picLocks noChangeAspect="1" noChangeArrowheads="1"/>
          </p:cNvPicPr>
          <p:nvPr/>
        </p:nvPicPr>
        <p:blipFill>
          <a:blip r:embed="rId2">
            <a:extLst>
              <a:ext uri="{28A0092B-C50C-407E-A947-70E740481C1C}">
                <a14:useLocalDpi xmlns:a14="http://schemas.microsoft.com/office/drawing/2010/main" val="0"/>
              </a:ext>
            </a:extLst>
          </a:blip>
          <a:srcRect r="1338"/>
          <a:stretch>
            <a:fillRect/>
          </a:stretch>
        </p:blipFill>
        <p:spPr bwMode="auto">
          <a:xfrm>
            <a:off x="499297" y="2541036"/>
            <a:ext cx="7823346" cy="239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189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05" y="536913"/>
            <a:ext cx="7966547" cy="842902"/>
          </a:xfrm>
        </p:spPr>
        <p:txBody>
          <a:bodyPr>
            <a:noAutofit/>
          </a:bodyPr>
          <a:lstStyle/>
          <a:p>
            <a:r>
              <a:rPr lang="en-US" sz="2800" dirty="0"/>
              <a:t>Relationship between Master data and KPIs</a:t>
            </a:r>
          </a:p>
        </p:txBody>
      </p:sp>
      <p:sp>
        <p:nvSpPr>
          <p:cNvPr id="6" name="Slide Number Placeholder 5"/>
          <p:cNvSpPr>
            <a:spLocks noGrp="1"/>
          </p:cNvSpPr>
          <p:nvPr>
            <p:ph type="sldNum" sz="quarter" idx="12"/>
          </p:nvPr>
        </p:nvSpPr>
        <p:spPr>
          <a:xfrm>
            <a:off x="8405857" y="5421846"/>
            <a:ext cx="685800" cy="445294"/>
          </a:xfrm>
        </p:spPr>
        <p:txBody>
          <a:bodyPr>
            <a:normAutofit fontScale="85000" lnSpcReduction="20000"/>
          </a:bodyPr>
          <a:lstStyle/>
          <a:p>
            <a:fld id="{0B8C24BA-8174-4A18-9E3F-421A8EFFD444}" type="slidenum">
              <a:rPr lang="en-IE" smtClean="0"/>
              <a:pPr/>
              <a:t>9</a:t>
            </a:fld>
            <a:endParaRPr lang="en-IE" dirty="0"/>
          </a:p>
        </p:txBody>
      </p:sp>
      <p:sp>
        <p:nvSpPr>
          <p:cNvPr id="22" name="Rectángulo 21"/>
          <p:cNvSpPr/>
          <p:nvPr/>
        </p:nvSpPr>
        <p:spPr>
          <a:xfrm>
            <a:off x="1150121" y="2308963"/>
            <a:ext cx="2632802" cy="37338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s-ES" sz="1350" dirty="0">
              <a:latin typeface="Times New Roman" panose="02020603050405020304" pitchFamily="18" charset="0"/>
              <a:cs typeface="Times New Roman" panose="02020603050405020304" pitchFamily="18" charset="0"/>
            </a:endParaRPr>
          </a:p>
        </p:txBody>
      </p:sp>
      <p:sp>
        <p:nvSpPr>
          <p:cNvPr id="24" name="CuadroTexto 23"/>
          <p:cNvSpPr txBox="1"/>
          <p:nvPr/>
        </p:nvSpPr>
        <p:spPr>
          <a:xfrm>
            <a:off x="1150121" y="2319422"/>
            <a:ext cx="2632802" cy="338554"/>
          </a:xfrm>
          <a:prstGeom prst="rect">
            <a:avLst/>
          </a:prstGeom>
          <a:noFill/>
        </p:spPr>
        <p:txBody>
          <a:bodyPr wrap="square" rtlCol="0">
            <a:spAutoFit/>
          </a:bodyPr>
          <a:lstStyle/>
          <a:p>
            <a:r>
              <a:rPr lang="es-ES" sz="1600" dirty="0" err="1">
                <a:latin typeface="Times New Roman" panose="02020603050405020304" pitchFamily="18" charset="0"/>
                <a:cs typeface="Times New Roman" panose="02020603050405020304" pitchFamily="18" charset="0"/>
              </a:rPr>
              <a:t>Energy</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processes</a:t>
            </a:r>
            <a:r>
              <a:rPr lang="es-ES" sz="1600" dirty="0">
                <a:latin typeface="Times New Roman" panose="02020603050405020304" pitchFamily="18" charset="0"/>
                <a:cs typeface="Times New Roman" panose="02020603050405020304" pitchFamily="18" charset="0"/>
              </a:rPr>
              <a:t> </a:t>
            </a:r>
            <a:r>
              <a:rPr lang="es-ES" sz="1600" dirty="0" err="1">
                <a:latin typeface="Times New Roman" panose="02020603050405020304" pitchFamily="18" charset="0"/>
                <a:cs typeface="Times New Roman" panose="02020603050405020304" pitchFamily="18" charset="0"/>
              </a:rPr>
              <a:t>analysis</a:t>
            </a:r>
            <a:endParaRPr lang="es-ES" sz="1600" dirty="0">
              <a:latin typeface="Times New Roman" panose="02020603050405020304" pitchFamily="18" charset="0"/>
              <a:cs typeface="Times New Roman" panose="02020603050405020304" pitchFamily="18" charset="0"/>
            </a:endParaRPr>
          </a:p>
        </p:txBody>
      </p:sp>
      <p:sp>
        <p:nvSpPr>
          <p:cNvPr id="26" name="Rectángulo 25"/>
          <p:cNvSpPr/>
          <p:nvPr/>
        </p:nvSpPr>
        <p:spPr>
          <a:xfrm>
            <a:off x="1153793" y="2868806"/>
            <a:ext cx="2629130" cy="39842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s-ES" sz="1350" dirty="0">
              <a:latin typeface="Times New Roman" panose="02020603050405020304" pitchFamily="18" charset="0"/>
              <a:cs typeface="Times New Roman" panose="02020603050405020304" pitchFamily="18" charset="0"/>
            </a:endParaRPr>
          </a:p>
        </p:txBody>
      </p:sp>
      <p:sp>
        <p:nvSpPr>
          <p:cNvPr id="28" name="Rectángulo 27"/>
          <p:cNvSpPr/>
          <p:nvPr/>
        </p:nvSpPr>
        <p:spPr>
          <a:xfrm>
            <a:off x="1150121" y="3449943"/>
            <a:ext cx="2632802" cy="39402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s-ES" sz="1350" dirty="0">
              <a:latin typeface="Times New Roman" panose="02020603050405020304" pitchFamily="18" charset="0"/>
              <a:cs typeface="Times New Roman" panose="02020603050405020304" pitchFamily="18" charset="0"/>
            </a:endParaRPr>
          </a:p>
        </p:txBody>
      </p:sp>
      <p:sp>
        <p:nvSpPr>
          <p:cNvPr id="29" name="CuadroTexto 28"/>
          <p:cNvSpPr txBox="1"/>
          <p:nvPr/>
        </p:nvSpPr>
        <p:spPr>
          <a:xfrm>
            <a:off x="1190089" y="3517289"/>
            <a:ext cx="1802944" cy="338554"/>
          </a:xfrm>
          <a:prstGeom prst="rect">
            <a:avLst/>
          </a:prstGeom>
          <a:noFill/>
        </p:spPr>
        <p:txBody>
          <a:bodyPr wrap="square" rtlCol="0">
            <a:spAutoFit/>
          </a:bodyPr>
          <a:lstStyle>
            <a:defPPr>
              <a:defRPr lang="en-US"/>
            </a:defPPr>
            <a:lvl1pPr>
              <a:defRPr sz="1600">
                <a:latin typeface="Times New Roman" panose="02020603050405020304" pitchFamily="18" charset="0"/>
                <a:cs typeface="Times New Roman" panose="02020603050405020304" pitchFamily="18" charset="0"/>
              </a:defRPr>
            </a:lvl1pPr>
          </a:lstStyle>
          <a:p>
            <a:r>
              <a:rPr lang="es-ES" dirty="0"/>
              <a:t>Master data </a:t>
            </a:r>
            <a:r>
              <a:rPr lang="es-ES" dirty="0" err="1"/>
              <a:t>objects</a:t>
            </a:r>
            <a:endParaRPr lang="es-ES" dirty="0"/>
          </a:p>
        </p:txBody>
      </p:sp>
      <p:sp>
        <p:nvSpPr>
          <p:cNvPr id="30" name="Rectángulo 29"/>
          <p:cNvSpPr/>
          <p:nvPr/>
        </p:nvSpPr>
        <p:spPr>
          <a:xfrm>
            <a:off x="1122294" y="4030237"/>
            <a:ext cx="2667814" cy="42505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s-ES" sz="1350" dirty="0">
              <a:latin typeface="Times New Roman" panose="02020603050405020304" pitchFamily="18" charset="0"/>
              <a:cs typeface="Times New Roman" panose="02020603050405020304" pitchFamily="18" charset="0"/>
            </a:endParaRPr>
          </a:p>
        </p:txBody>
      </p:sp>
      <p:sp>
        <p:nvSpPr>
          <p:cNvPr id="31" name="CuadroTexto 30"/>
          <p:cNvSpPr txBox="1"/>
          <p:nvPr/>
        </p:nvSpPr>
        <p:spPr>
          <a:xfrm>
            <a:off x="1192742" y="4067695"/>
            <a:ext cx="2659121" cy="338554"/>
          </a:xfrm>
          <a:prstGeom prst="rect">
            <a:avLst/>
          </a:prstGeom>
          <a:noFill/>
        </p:spPr>
        <p:txBody>
          <a:bodyPr wrap="square" rtlCol="0">
            <a:spAutoFit/>
          </a:bodyPr>
          <a:lstStyle>
            <a:defPPr>
              <a:defRPr lang="en-US"/>
            </a:defPPr>
            <a:lvl1pPr>
              <a:defRPr sz="1600">
                <a:latin typeface="Times New Roman" panose="02020603050405020304" pitchFamily="18" charset="0"/>
                <a:cs typeface="Times New Roman" panose="02020603050405020304" pitchFamily="18" charset="0"/>
              </a:defRPr>
            </a:lvl1pPr>
          </a:lstStyle>
          <a:p>
            <a:r>
              <a:rPr lang="es-ES" dirty="0"/>
              <a:t>Master data </a:t>
            </a:r>
            <a:r>
              <a:rPr lang="es-ES" dirty="0" err="1"/>
              <a:t>elements</a:t>
            </a:r>
            <a:r>
              <a:rPr lang="es-ES" dirty="0"/>
              <a:t> </a:t>
            </a:r>
          </a:p>
        </p:txBody>
      </p:sp>
      <p:sp>
        <p:nvSpPr>
          <p:cNvPr id="32" name="Flecha abajo 31"/>
          <p:cNvSpPr/>
          <p:nvPr/>
        </p:nvSpPr>
        <p:spPr>
          <a:xfrm>
            <a:off x="2149939" y="3821284"/>
            <a:ext cx="447716" cy="251043"/>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sz="1350">
              <a:latin typeface="Times New Roman" panose="02020603050405020304" pitchFamily="18" charset="0"/>
              <a:cs typeface="Times New Roman" panose="02020603050405020304" pitchFamily="18" charset="0"/>
            </a:endParaRPr>
          </a:p>
        </p:txBody>
      </p:sp>
      <p:sp>
        <p:nvSpPr>
          <p:cNvPr id="33" name="Flecha abajo 32"/>
          <p:cNvSpPr/>
          <p:nvPr/>
        </p:nvSpPr>
        <p:spPr>
          <a:xfrm>
            <a:off x="2172325" y="3242786"/>
            <a:ext cx="447716" cy="24402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sz="1350">
              <a:latin typeface="Times New Roman" panose="02020603050405020304" pitchFamily="18" charset="0"/>
              <a:cs typeface="Times New Roman" panose="02020603050405020304" pitchFamily="18" charset="0"/>
            </a:endParaRPr>
          </a:p>
        </p:txBody>
      </p:sp>
      <p:sp>
        <p:nvSpPr>
          <p:cNvPr id="34" name="Flecha abajo 33"/>
          <p:cNvSpPr/>
          <p:nvPr/>
        </p:nvSpPr>
        <p:spPr>
          <a:xfrm>
            <a:off x="2165143" y="2658348"/>
            <a:ext cx="447716" cy="25069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sz="1350">
              <a:latin typeface="Times New Roman" panose="02020603050405020304" pitchFamily="18" charset="0"/>
              <a:cs typeface="Times New Roman" panose="02020603050405020304" pitchFamily="18" charset="0"/>
            </a:endParaRPr>
          </a:p>
        </p:txBody>
      </p:sp>
      <p:sp>
        <p:nvSpPr>
          <p:cNvPr id="35" name="Rectángulo 34"/>
          <p:cNvSpPr/>
          <p:nvPr/>
        </p:nvSpPr>
        <p:spPr>
          <a:xfrm>
            <a:off x="4498740" y="3461078"/>
            <a:ext cx="2955356" cy="423466"/>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sz="1350" dirty="0">
              <a:latin typeface="Times New Roman" panose="02020603050405020304" pitchFamily="18" charset="0"/>
              <a:cs typeface="Times New Roman" panose="02020603050405020304" pitchFamily="18" charset="0"/>
            </a:endParaRPr>
          </a:p>
        </p:txBody>
      </p:sp>
      <p:sp>
        <p:nvSpPr>
          <p:cNvPr id="37" name="Rectángulo 36"/>
          <p:cNvSpPr/>
          <p:nvPr/>
        </p:nvSpPr>
        <p:spPr>
          <a:xfrm>
            <a:off x="4500159" y="3989895"/>
            <a:ext cx="2978863" cy="378410"/>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sz="1350" dirty="0">
              <a:latin typeface="Times New Roman" panose="02020603050405020304" pitchFamily="18" charset="0"/>
              <a:cs typeface="Times New Roman" panose="02020603050405020304" pitchFamily="18" charset="0"/>
            </a:endParaRPr>
          </a:p>
        </p:txBody>
      </p:sp>
      <p:sp>
        <p:nvSpPr>
          <p:cNvPr id="38" name="CuadroTexto 37"/>
          <p:cNvSpPr txBox="1"/>
          <p:nvPr/>
        </p:nvSpPr>
        <p:spPr>
          <a:xfrm>
            <a:off x="4569205" y="4004911"/>
            <a:ext cx="2659121" cy="338554"/>
          </a:xfrm>
          <a:prstGeom prst="rect">
            <a:avLst/>
          </a:prstGeom>
          <a:noFill/>
        </p:spPr>
        <p:txBody>
          <a:bodyPr wrap="square" rtlCol="0">
            <a:spAutoFit/>
          </a:bodyPr>
          <a:lstStyle>
            <a:defPPr>
              <a:defRPr lang="en-US"/>
            </a:defPPr>
            <a:lvl1pPr>
              <a:defRPr sz="1600">
                <a:latin typeface="Times New Roman" panose="02020603050405020304" pitchFamily="18" charset="0"/>
                <a:cs typeface="Times New Roman" panose="02020603050405020304" pitchFamily="18" charset="0"/>
              </a:defRPr>
            </a:lvl1pPr>
          </a:lstStyle>
          <a:p>
            <a:r>
              <a:rPr lang="es-ES" dirty="0"/>
              <a:t>Key Performance </a:t>
            </a:r>
            <a:r>
              <a:rPr lang="es-ES" dirty="0" err="1"/>
              <a:t>Indicators</a:t>
            </a:r>
            <a:endParaRPr lang="es-ES" dirty="0"/>
          </a:p>
        </p:txBody>
      </p:sp>
      <p:sp>
        <p:nvSpPr>
          <p:cNvPr id="39" name="Rectángulo 38"/>
          <p:cNvSpPr/>
          <p:nvPr/>
        </p:nvSpPr>
        <p:spPr>
          <a:xfrm>
            <a:off x="4498740" y="4429802"/>
            <a:ext cx="2978863" cy="390094"/>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sz="1350" dirty="0">
              <a:latin typeface="Times New Roman" panose="02020603050405020304" pitchFamily="18" charset="0"/>
              <a:cs typeface="Times New Roman" panose="02020603050405020304" pitchFamily="18" charset="0"/>
            </a:endParaRPr>
          </a:p>
        </p:txBody>
      </p:sp>
      <p:sp>
        <p:nvSpPr>
          <p:cNvPr id="41" name="CuadroTexto 40"/>
          <p:cNvSpPr txBox="1"/>
          <p:nvPr/>
        </p:nvSpPr>
        <p:spPr>
          <a:xfrm>
            <a:off x="4570608" y="4467261"/>
            <a:ext cx="2659121" cy="338554"/>
          </a:xfrm>
          <a:prstGeom prst="rect">
            <a:avLst/>
          </a:prstGeom>
          <a:noFill/>
        </p:spPr>
        <p:txBody>
          <a:bodyPr wrap="square" rtlCol="0">
            <a:spAutoFit/>
          </a:bodyPr>
          <a:lstStyle>
            <a:defPPr>
              <a:defRPr lang="en-US"/>
            </a:defPPr>
            <a:lvl1pPr>
              <a:defRPr sz="1600">
                <a:latin typeface="Times New Roman" panose="02020603050405020304" pitchFamily="18" charset="0"/>
                <a:cs typeface="Times New Roman" panose="02020603050405020304" pitchFamily="18" charset="0"/>
              </a:defRPr>
            </a:lvl1pPr>
          </a:lstStyle>
          <a:p>
            <a:r>
              <a:rPr lang="es-ES" dirty="0"/>
              <a:t>Formula </a:t>
            </a:r>
          </a:p>
        </p:txBody>
      </p:sp>
      <p:sp>
        <p:nvSpPr>
          <p:cNvPr id="44" name="Rectángulo 43"/>
          <p:cNvSpPr/>
          <p:nvPr/>
        </p:nvSpPr>
        <p:spPr>
          <a:xfrm>
            <a:off x="4498740" y="4884645"/>
            <a:ext cx="2978863" cy="376246"/>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sz="1350" dirty="0">
              <a:latin typeface="Times New Roman" panose="02020603050405020304" pitchFamily="18" charset="0"/>
              <a:cs typeface="Times New Roman" panose="02020603050405020304" pitchFamily="18" charset="0"/>
            </a:endParaRPr>
          </a:p>
        </p:txBody>
      </p:sp>
      <p:sp>
        <p:nvSpPr>
          <p:cNvPr id="45" name="CuadroTexto 44"/>
          <p:cNvSpPr txBox="1"/>
          <p:nvPr/>
        </p:nvSpPr>
        <p:spPr>
          <a:xfrm>
            <a:off x="4570608" y="4922103"/>
            <a:ext cx="2659121" cy="338554"/>
          </a:xfrm>
          <a:prstGeom prst="rect">
            <a:avLst/>
          </a:prstGeom>
          <a:noFill/>
        </p:spPr>
        <p:txBody>
          <a:bodyPr wrap="square" rtlCol="0">
            <a:spAutoFit/>
          </a:bodyPr>
          <a:lstStyle>
            <a:defPPr>
              <a:defRPr lang="en-US"/>
            </a:defPPr>
            <a:lvl1pPr>
              <a:defRPr sz="1600">
                <a:latin typeface="Times New Roman" panose="02020603050405020304" pitchFamily="18" charset="0"/>
                <a:cs typeface="Times New Roman" panose="02020603050405020304" pitchFamily="18" charset="0"/>
              </a:defRPr>
            </a:lvl1pPr>
          </a:lstStyle>
          <a:p>
            <a:r>
              <a:rPr lang="es-ES" dirty="0" err="1"/>
              <a:t>Datum</a:t>
            </a:r>
            <a:r>
              <a:rPr lang="es-ES" dirty="0"/>
              <a:t> </a:t>
            </a:r>
            <a:r>
              <a:rPr lang="es-ES" dirty="0" err="1"/>
              <a:t>sources</a:t>
            </a:r>
            <a:r>
              <a:rPr lang="es-ES" dirty="0"/>
              <a:t> </a:t>
            </a:r>
          </a:p>
        </p:txBody>
      </p:sp>
      <p:sp>
        <p:nvSpPr>
          <p:cNvPr id="46" name="Flecha abajo 45"/>
          <p:cNvSpPr/>
          <p:nvPr/>
        </p:nvSpPr>
        <p:spPr>
          <a:xfrm>
            <a:off x="5580041" y="3821807"/>
            <a:ext cx="477247" cy="20618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latin typeface="Times New Roman" panose="02020603050405020304" pitchFamily="18" charset="0"/>
              <a:cs typeface="Times New Roman" panose="02020603050405020304" pitchFamily="18" charset="0"/>
            </a:endParaRPr>
          </a:p>
        </p:txBody>
      </p:sp>
      <p:sp>
        <p:nvSpPr>
          <p:cNvPr id="50" name="Flecha abajo 49"/>
          <p:cNvSpPr/>
          <p:nvPr/>
        </p:nvSpPr>
        <p:spPr>
          <a:xfrm>
            <a:off x="5580041" y="4269262"/>
            <a:ext cx="477247" cy="20618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latin typeface="Times New Roman" panose="02020603050405020304" pitchFamily="18" charset="0"/>
              <a:cs typeface="Times New Roman" panose="02020603050405020304" pitchFamily="18" charset="0"/>
            </a:endParaRPr>
          </a:p>
        </p:txBody>
      </p:sp>
      <p:sp>
        <p:nvSpPr>
          <p:cNvPr id="51" name="Flecha abajo 50"/>
          <p:cNvSpPr/>
          <p:nvPr/>
        </p:nvSpPr>
        <p:spPr>
          <a:xfrm>
            <a:off x="5588230" y="4735125"/>
            <a:ext cx="477247" cy="20618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latin typeface="Times New Roman" panose="02020603050405020304" pitchFamily="18" charset="0"/>
              <a:cs typeface="Times New Roman" panose="02020603050405020304" pitchFamily="18" charset="0"/>
            </a:endParaRPr>
          </a:p>
        </p:txBody>
      </p:sp>
      <p:sp>
        <p:nvSpPr>
          <p:cNvPr id="52" name="CuadroTexto 51"/>
          <p:cNvSpPr txBox="1"/>
          <p:nvPr/>
        </p:nvSpPr>
        <p:spPr>
          <a:xfrm>
            <a:off x="1190088" y="2939527"/>
            <a:ext cx="2516483" cy="338554"/>
          </a:xfrm>
          <a:prstGeom prst="rect">
            <a:avLst/>
          </a:prstGeom>
          <a:noFill/>
        </p:spPr>
        <p:txBody>
          <a:bodyPr wrap="square" rtlCol="0">
            <a:spAutoFit/>
          </a:bodyPr>
          <a:lstStyle>
            <a:defPPr>
              <a:defRPr lang="en-US"/>
            </a:defPPr>
            <a:lvl1pPr>
              <a:defRPr sz="1600">
                <a:latin typeface="Times New Roman" panose="02020603050405020304" pitchFamily="18" charset="0"/>
                <a:cs typeface="Times New Roman" panose="02020603050405020304" pitchFamily="18" charset="0"/>
              </a:defRPr>
            </a:lvl1pPr>
          </a:lstStyle>
          <a:p>
            <a:r>
              <a:rPr lang="es-ES" dirty="0"/>
              <a:t>Master data </a:t>
            </a:r>
            <a:r>
              <a:rPr lang="es-ES" dirty="0" err="1"/>
              <a:t>domains</a:t>
            </a:r>
            <a:endParaRPr lang="es-ES" dirty="0"/>
          </a:p>
        </p:txBody>
      </p:sp>
      <p:sp>
        <p:nvSpPr>
          <p:cNvPr id="53" name="Rectángulo 52"/>
          <p:cNvSpPr/>
          <p:nvPr/>
        </p:nvSpPr>
        <p:spPr>
          <a:xfrm>
            <a:off x="4498740" y="2889578"/>
            <a:ext cx="2955356" cy="423466"/>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sz="1350" dirty="0">
              <a:latin typeface="Times New Roman" panose="02020603050405020304" pitchFamily="18" charset="0"/>
              <a:cs typeface="Times New Roman" panose="02020603050405020304" pitchFamily="18" charset="0"/>
            </a:endParaRPr>
          </a:p>
        </p:txBody>
      </p:sp>
      <p:sp>
        <p:nvSpPr>
          <p:cNvPr id="54" name="CuadroTexto 53"/>
          <p:cNvSpPr txBox="1"/>
          <p:nvPr/>
        </p:nvSpPr>
        <p:spPr>
          <a:xfrm>
            <a:off x="4521463" y="3490072"/>
            <a:ext cx="2462970" cy="338554"/>
          </a:xfrm>
          <a:prstGeom prst="rect">
            <a:avLst/>
          </a:prstGeom>
          <a:noFill/>
        </p:spPr>
        <p:txBody>
          <a:bodyPr wrap="square" rtlCol="0">
            <a:spAutoFit/>
          </a:bodyPr>
          <a:lstStyle>
            <a:defPPr>
              <a:defRPr lang="en-US"/>
            </a:defPPr>
            <a:lvl1pPr>
              <a:defRPr sz="1600">
                <a:latin typeface="Times New Roman" panose="02020603050405020304" pitchFamily="18" charset="0"/>
                <a:cs typeface="Times New Roman" panose="02020603050405020304" pitchFamily="18" charset="0"/>
              </a:defRPr>
            </a:lvl1pPr>
          </a:lstStyle>
          <a:p>
            <a:r>
              <a:rPr lang="es-ES" dirty="0"/>
              <a:t>Performance </a:t>
            </a:r>
            <a:r>
              <a:rPr lang="es-ES" dirty="0" err="1"/>
              <a:t>objects</a:t>
            </a:r>
            <a:r>
              <a:rPr lang="es-ES" dirty="0"/>
              <a:t> </a:t>
            </a:r>
          </a:p>
        </p:txBody>
      </p:sp>
      <p:sp>
        <p:nvSpPr>
          <p:cNvPr id="55" name="Flecha abajo 54"/>
          <p:cNvSpPr/>
          <p:nvPr/>
        </p:nvSpPr>
        <p:spPr>
          <a:xfrm>
            <a:off x="5565729" y="3290183"/>
            <a:ext cx="477247" cy="20618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latin typeface="Times New Roman" panose="02020603050405020304" pitchFamily="18" charset="0"/>
              <a:cs typeface="Times New Roman" panose="02020603050405020304" pitchFamily="18" charset="0"/>
            </a:endParaRPr>
          </a:p>
        </p:txBody>
      </p:sp>
      <p:sp>
        <p:nvSpPr>
          <p:cNvPr id="56" name="Flecha derecha 55"/>
          <p:cNvSpPr/>
          <p:nvPr/>
        </p:nvSpPr>
        <p:spPr>
          <a:xfrm rot="10800000">
            <a:off x="3778873" y="3519578"/>
            <a:ext cx="714471" cy="30170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latin typeface="Times New Roman" panose="02020603050405020304" pitchFamily="18" charset="0"/>
              <a:cs typeface="Times New Roman" panose="02020603050405020304" pitchFamily="18" charset="0"/>
            </a:endParaRPr>
          </a:p>
        </p:txBody>
      </p:sp>
      <p:sp>
        <p:nvSpPr>
          <p:cNvPr id="57" name="Flecha doblada hacia arriba 56"/>
          <p:cNvSpPr/>
          <p:nvPr/>
        </p:nvSpPr>
        <p:spPr>
          <a:xfrm rot="10800000" flipV="1">
            <a:off x="3164172" y="4455949"/>
            <a:ext cx="1329172" cy="652471"/>
          </a:xfrm>
          <a:prstGeom prst="bentUpArrow">
            <a:avLst>
              <a:gd name="adj1" fmla="val 24634"/>
              <a:gd name="adj2" fmla="val 15116"/>
              <a:gd name="adj3" fmla="val 141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latin typeface="Times New Roman" panose="02020603050405020304" pitchFamily="18" charset="0"/>
              <a:cs typeface="Times New Roman" panose="02020603050405020304" pitchFamily="18" charset="0"/>
            </a:endParaRPr>
          </a:p>
        </p:txBody>
      </p:sp>
      <p:sp>
        <p:nvSpPr>
          <p:cNvPr id="58" name="Flecha doblada hacia arriba 57"/>
          <p:cNvSpPr/>
          <p:nvPr/>
        </p:nvSpPr>
        <p:spPr>
          <a:xfrm flipV="1">
            <a:off x="3778873" y="2409454"/>
            <a:ext cx="2086785" cy="490261"/>
          </a:xfrm>
          <a:prstGeom prst="bentUpArrow">
            <a:avLst>
              <a:gd name="adj1" fmla="val 31278"/>
              <a:gd name="adj2" fmla="val 16391"/>
              <a:gd name="adj3" fmla="val 141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50" dirty="0">
                <a:latin typeface="Times New Roman" panose="02020603050405020304" pitchFamily="18" charset="0"/>
                <a:cs typeface="Times New Roman" panose="02020603050405020304" pitchFamily="18" charset="0"/>
              </a:rPr>
              <a:t>00</a:t>
            </a:r>
          </a:p>
        </p:txBody>
      </p:sp>
      <p:sp>
        <p:nvSpPr>
          <p:cNvPr id="59" name="Rectángulo 58"/>
          <p:cNvSpPr/>
          <p:nvPr/>
        </p:nvSpPr>
        <p:spPr>
          <a:xfrm>
            <a:off x="4424096" y="5867140"/>
            <a:ext cx="4107018" cy="830997"/>
          </a:xfrm>
          <a:prstGeom prst="rect">
            <a:avLst/>
          </a:prstGeom>
        </p:spPr>
        <p:txBody>
          <a:bodyPr wrap="square">
            <a:spAutoFit/>
          </a:bodyPr>
          <a:lstStyle/>
          <a:p>
            <a:r>
              <a:rPr lang="es-ES" sz="1200" i="1" dirty="0">
                <a:latin typeface="Calibri" panose="020F0502020204030204" pitchFamily="34" charset="0"/>
                <a:ea typeface="DengXian" panose="02010600030101010101" pitchFamily="2" charset="-122"/>
                <a:cs typeface="Times New Roman" panose="02020603050405020304" pitchFamily="18" charset="0"/>
              </a:rPr>
              <a:t>Reference:  </a:t>
            </a:r>
            <a:r>
              <a:rPr lang="en-US" sz="1200" i="1" dirty="0">
                <a:latin typeface="Calibri" panose="020F0502020204030204" pitchFamily="34" charset="0"/>
                <a:ea typeface="DengXian" panose="02010600030101010101" pitchFamily="2" charset="-122"/>
                <a:cs typeface="Times New Roman" panose="02020603050405020304" pitchFamily="18" charset="0"/>
              </a:rPr>
              <a:t>J. O’Donnell, et al., “Scenario Modelling: A Holistic Environmental and Energy Management Method for Building Operation Optimization,” Energy Build., vol. 62, no. July, pp. 146–157, 2013.</a:t>
            </a:r>
            <a:endParaRPr lang="es-ES" sz="1200" i="1" dirty="0">
              <a:latin typeface="Calibri" panose="020F0502020204030204" pitchFamily="34" charset="0"/>
              <a:ea typeface="DengXian" panose="02010600030101010101" pitchFamily="2" charset="-122"/>
              <a:cs typeface="Times New Roman" panose="02020603050405020304" pitchFamily="18" charset="0"/>
            </a:endParaRPr>
          </a:p>
        </p:txBody>
      </p:sp>
      <p:sp>
        <p:nvSpPr>
          <p:cNvPr id="40" name="Cuadro de texto 50"/>
          <p:cNvSpPr txBox="1"/>
          <p:nvPr/>
        </p:nvSpPr>
        <p:spPr>
          <a:xfrm>
            <a:off x="6096716" y="1540463"/>
            <a:ext cx="2245336" cy="87299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algn="ctr">
              <a:defRPr>
                <a:solidFill>
                  <a:schemeClr val="dk1"/>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s-ES" sz="1600" b="1" dirty="0"/>
              <a:t>KPI </a:t>
            </a:r>
            <a:r>
              <a:rPr lang="es-ES" sz="1600" b="1" dirty="0" err="1"/>
              <a:t>representation</a:t>
            </a:r>
            <a:endParaRPr lang="es-ES" sz="1600" b="1" dirty="0"/>
          </a:p>
          <a:p>
            <a:pPr algn="l"/>
            <a:r>
              <a:rPr lang="es-ES" sz="1600" dirty="0" err="1"/>
              <a:t>Energy</a:t>
            </a:r>
            <a:r>
              <a:rPr lang="es-ES" sz="1600" dirty="0"/>
              <a:t> performance tracking and </a:t>
            </a:r>
            <a:r>
              <a:rPr lang="es-ES" sz="1600" dirty="0" err="1"/>
              <a:t>assessment</a:t>
            </a:r>
            <a:endParaRPr lang="es-ES" sz="1600" dirty="0"/>
          </a:p>
        </p:txBody>
      </p:sp>
      <p:sp>
        <p:nvSpPr>
          <p:cNvPr id="42" name="Cuadro de texto 51"/>
          <p:cNvSpPr txBox="1"/>
          <p:nvPr/>
        </p:nvSpPr>
        <p:spPr>
          <a:xfrm>
            <a:off x="413470" y="5193246"/>
            <a:ext cx="2911616" cy="102063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algn="ctr">
              <a:defRPr>
                <a:solidFill>
                  <a:schemeClr val="dk1"/>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sz="1600" b="1" dirty="0"/>
              <a:t>Master data representation</a:t>
            </a:r>
          </a:p>
          <a:p>
            <a:pPr algn="l"/>
            <a:r>
              <a:rPr lang="en-US" sz="1600" dirty="0"/>
              <a:t>Energy performance problem identification and informed decision making in improvement</a:t>
            </a:r>
            <a:endParaRPr lang="es-ES" sz="1600" dirty="0"/>
          </a:p>
        </p:txBody>
      </p:sp>
      <p:sp>
        <p:nvSpPr>
          <p:cNvPr id="36" name="CuadroTexto 35"/>
          <p:cNvSpPr txBox="1"/>
          <p:nvPr/>
        </p:nvSpPr>
        <p:spPr>
          <a:xfrm>
            <a:off x="4528135" y="2934684"/>
            <a:ext cx="2977461" cy="338554"/>
          </a:xfrm>
          <a:prstGeom prst="rect">
            <a:avLst/>
          </a:prstGeom>
          <a:noFill/>
        </p:spPr>
        <p:txBody>
          <a:bodyPr wrap="square" rtlCol="0">
            <a:spAutoFit/>
          </a:bodyPr>
          <a:lstStyle>
            <a:defPPr>
              <a:defRPr lang="en-US"/>
            </a:defPPr>
            <a:lvl1pPr>
              <a:defRPr sz="1600">
                <a:latin typeface="Times New Roman" panose="02020603050405020304" pitchFamily="18" charset="0"/>
                <a:cs typeface="Times New Roman" panose="02020603050405020304" pitchFamily="18" charset="0"/>
              </a:defRPr>
            </a:lvl1pPr>
          </a:lstStyle>
          <a:p>
            <a:r>
              <a:rPr lang="es-ES" dirty="0" err="1"/>
              <a:t>Stakeholders</a:t>
            </a:r>
            <a:r>
              <a:rPr lang="es-ES" dirty="0"/>
              <a:t>´ performance </a:t>
            </a:r>
            <a:r>
              <a:rPr lang="es-ES" dirty="0" err="1"/>
              <a:t>goals</a:t>
            </a:r>
            <a:endParaRPr lang="es-ES" dirty="0"/>
          </a:p>
        </p:txBody>
      </p:sp>
    </p:spTree>
    <p:extLst>
      <p:ext uri="{BB962C8B-B14F-4D97-AF65-F5344CB8AC3E}">
        <p14:creationId xmlns:p14="http://schemas.microsoft.com/office/powerpoint/2010/main" val="356511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8" grpId="0"/>
      <p:bldP spid="39" grpId="0" animBg="1"/>
      <p:bldP spid="41" grpId="0"/>
      <p:bldP spid="44" grpId="0" animBg="1"/>
      <p:bldP spid="45" grpId="0"/>
      <p:bldP spid="46" grpId="0" animBg="1"/>
      <p:bldP spid="50" grpId="0" animBg="1"/>
      <p:bldP spid="51" grpId="0" animBg="1"/>
      <p:bldP spid="53" grpId="0" animBg="1"/>
      <p:bldP spid="54" grpId="0"/>
      <p:bldP spid="55" grpId="0" animBg="1"/>
      <p:bldP spid="56" grpId="0" animBg="1"/>
      <p:bldP spid="57" grpId="0" animBg="1"/>
      <p:bldP spid="58" grpId="0" animBg="1"/>
      <p:bldP spid="40" grpId="0" animBg="1"/>
      <p:bldP spid="42" grpId="0" animBg="1"/>
      <p:bldP spid="36" grpId="0"/>
    </p:bld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8178</TotalTime>
  <Words>1039</Words>
  <Application>Microsoft Office PowerPoint</Application>
  <PresentationFormat>Presentación en pantalla (4:3)</PresentationFormat>
  <Paragraphs>193</Paragraphs>
  <Slides>19</Slides>
  <Notes>9</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19</vt:i4>
      </vt:variant>
    </vt:vector>
  </HeadingPairs>
  <TitlesOfParts>
    <vt:vector size="29" baseType="lpstr">
      <vt:lpstr>DengXian</vt:lpstr>
      <vt:lpstr>SimSun</vt:lpstr>
      <vt:lpstr>SimSun</vt:lpstr>
      <vt:lpstr>Arial</vt:lpstr>
      <vt:lpstr>Baskerville Old Face</vt:lpstr>
      <vt:lpstr>Calibri</vt:lpstr>
      <vt:lpstr>Century Schoolbook</vt:lpstr>
      <vt:lpstr>Times New Roman</vt:lpstr>
      <vt:lpstr>Wingdings 2</vt:lpstr>
      <vt:lpstr>View</vt:lpstr>
      <vt:lpstr> Integrated EM-KPI Ontology for District and Building Energy Performance Analysis</vt:lpstr>
      <vt:lpstr>Energy issues </vt:lpstr>
      <vt:lpstr>Urban issues </vt:lpstr>
      <vt:lpstr>Smart City and Community Initiatives </vt:lpstr>
      <vt:lpstr>Information-driven energy management</vt:lpstr>
      <vt:lpstr>Opportunities and Challenges in Generated Big Data </vt:lpstr>
      <vt:lpstr>A structured approach for energy performance analysis  </vt:lpstr>
      <vt:lpstr>Dimension of KPIs at multi-level</vt:lpstr>
      <vt:lpstr>Relationship between Master data and KPIs</vt:lpstr>
      <vt:lpstr>Ontology Conceptualization: Initial model</vt:lpstr>
      <vt:lpstr>CIM as an Ontology</vt:lpstr>
      <vt:lpstr>Presentación de PowerPoint</vt:lpstr>
      <vt:lpstr>cim: power system resource</vt:lpstr>
      <vt:lpstr>Initial model: building</vt:lpstr>
      <vt:lpstr>cim: production and generation dynamic</vt:lpstr>
      <vt:lpstr>Initial model: measurement, unit and time</vt:lpstr>
      <vt:lpstr>Initial model: KPIs</vt:lpstr>
      <vt:lpstr>Validate with Real Scenario SDE2012</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Sergio</dc:creator>
  <cp:lastModifiedBy>Yehong LI</cp:lastModifiedBy>
  <cp:revision>526</cp:revision>
  <dcterms:created xsi:type="dcterms:W3CDTF">2015-10-07T13:33:56Z</dcterms:created>
  <dcterms:modified xsi:type="dcterms:W3CDTF">2016-06-21T22:55:47Z</dcterms:modified>
</cp:coreProperties>
</file>